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5"/>
  </p:notesMasterIdLst>
  <p:sldIdLst>
    <p:sldId id="256" r:id="rId2"/>
    <p:sldId id="257" r:id="rId3"/>
    <p:sldId id="258" r:id="rId4"/>
    <p:sldId id="260" r:id="rId5"/>
    <p:sldId id="261" r:id="rId6"/>
    <p:sldId id="266" r:id="rId7"/>
    <p:sldId id="267" r:id="rId8"/>
    <p:sldId id="268" r:id="rId9"/>
    <p:sldId id="269" r:id="rId10"/>
    <p:sldId id="270" r:id="rId11"/>
    <p:sldId id="262" r:id="rId12"/>
    <p:sldId id="259" r:id="rId13"/>
    <p:sldId id="263" r:id="rId14"/>
    <p:sldId id="264" r:id="rId15"/>
    <p:sldId id="265"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88"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33264475" cy="1800066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p:scale>
          <a:sx n="75" d="100"/>
          <a:sy n="75" d="100"/>
        </p:scale>
        <p:origin x="-246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E90B0EE-CC2C-45BC-A10F-5C439DAB6BBD}" type="datetimeFigureOut">
              <a:rPr lang="en-PH" smtClean="0"/>
              <a:t>31/10/2019</a:t>
            </a:fld>
            <a:endParaRPr lang="en-PH"/>
          </a:p>
        </p:txBody>
      </p:sp>
      <p:sp>
        <p:nvSpPr>
          <p:cNvPr id="4" name="Slide Image Placeholder 3"/>
          <p:cNvSpPr>
            <a:spLocks noGrp="1" noRot="1" noChangeAspect="1"/>
          </p:cNvSpPr>
          <p:nvPr>
            <p:ph type="sldImg" idx="2"/>
          </p:nvPr>
        </p:nvSpPr>
        <p:spPr>
          <a:xfrm>
            <a:off x="2433638" y="857250"/>
            <a:ext cx="4276725" cy="2314575"/>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B7E6C47-0890-4126-A433-CC557526CAD4}" type="slidenum">
              <a:rPr lang="en-PH" smtClean="0"/>
              <a:t>‹#›</a:t>
            </a:fld>
            <a:endParaRPr lang="en-PH"/>
          </a:p>
        </p:txBody>
      </p:sp>
    </p:spTree>
    <p:extLst>
      <p:ext uri="{BB962C8B-B14F-4D97-AF65-F5344CB8AC3E}">
        <p14:creationId xmlns:p14="http://schemas.microsoft.com/office/powerpoint/2010/main" val="86873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33638" y="857250"/>
            <a:ext cx="4276725" cy="2314575"/>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AB7E6C47-0890-4126-A433-CC557526CAD4}" type="slidenum">
              <a:rPr lang="en-PH" smtClean="0"/>
              <a:t>11</a:t>
            </a:fld>
            <a:endParaRPr lang="en-PH"/>
          </a:p>
        </p:txBody>
      </p:sp>
    </p:spTree>
    <p:extLst>
      <p:ext uri="{BB962C8B-B14F-4D97-AF65-F5344CB8AC3E}">
        <p14:creationId xmlns:p14="http://schemas.microsoft.com/office/powerpoint/2010/main" val="67995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58060" y="2945943"/>
            <a:ext cx="24948356" cy="6266897"/>
          </a:xfrm>
        </p:spPr>
        <p:txBody>
          <a:bodyPr anchor="b"/>
          <a:lstStyle>
            <a:lvl1pPr algn="ctr">
              <a:defRPr sz="15749"/>
            </a:lvl1pPr>
          </a:lstStyle>
          <a:p>
            <a:r>
              <a:rPr lang="en-US" smtClean="0"/>
              <a:t>Click to edit Master title style</a:t>
            </a:r>
            <a:endParaRPr lang="en-US" dirty="0"/>
          </a:p>
        </p:txBody>
      </p:sp>
      <p:sp>
        <p:nvSpPr>
          <p:cNvPr id="3" name="Subtitle 2"/>
          <p:cNvSpPr>
            <a:spLocks noGrp="1"/>
          </p:cNvSpPr>
          <p:nvPr>
            <p:ph type="subTitle" idx="1"/>
          </p:nvPr>
        </p:nvSpPr>
        <p:spPr>
          <a:xfrm>
            <a:off x="4158060" y="9454516"/>
            <a:ext cx="24948356"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37F507-5F0A-4FC5-B0F7-01F7E80A96C7}" type="datetimeFigureOut">
              <a:rPr lang="en-PH" smtClean="0"/>
              <a:t>31/10/2019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166506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37F507-5F0A-4FC5-B0F7-01F7E80A96C7}" type="datetimeFigureOut">
              <a:rPr lang="en-PH" smtClean="0"/>
              <a:t>31/10/2019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15281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04890" y="958369"/>
            <a:ext cx="7172652" cy="1525473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86933" y="958369"/>
            <a:ext cx="21102151" cy="1525473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37F507-5F0A-4FC5-B0F7-01F7E80A96C7}" type="datetimeFigureOut">
              <a:rPr lang="en-PH" smtClean="0"/>
              <a:t>31/10/2019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2316542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37F507-5F0A-4FC5-B0F7-01F7E80A96C7}" type="datetimeFigureOut">
              <a:rPr lang="en-PH" smtClean="0"/>
              <a:t>31/10/2019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266220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69607" y="4487668"/>
            <a:ext cx="28690610" cy="7487774"/>
          </a:xfrm>
        </p:spPr>
        <p:txBody>
          <a:bodyPr anchor="b"/>
          <a:lstStyle>
            <a:lvl1pPr>
              <a:defRPr sz="15749"/>
            </a:lvl1pPr>
          </a:lstStyle>
          <a:p>
            <a:r>
              <a:rPr lang="en-US" smtClean="0"/>
              <a:t>Click to edit Master title style</a:t>
            </a:r>
            <a:endParaRPr lang="en-US" dirty="0"/>
          </a:p>
        </p:txBody>
      </p:sp>
      <p:sp>
        <p:nvSpPr>
          <p:cNvPr id="3" name="Text Placeholder 2"/>
          <p:cNvSpPr>
            <a:spLocks noGrp="1"/>
          </p:cNvSpPr>
          <p:nvPr>
            <p:ph type="body" idx="1"/>
          </p:nvPr>
        </p:nvSpPr>
        <p:spPr>
          <a:xfrm>
            <a:off x="2269607" y="12046280"/>
            <a:ext cx="28690610" cy="3937644"/>
          </a:xfrm>
        </p:spPr>
        <p:txBody>
          <a:bodyPr/>
          <a:lstStyle>
            <a:lvl1pPr marL="0" indent="0">
              <a:buNone/>
              <a:defRPr sz="6300">
                <a:solidFill>
                  <a:schemeClr val="tx1">
                    <a:tint val="75000"/>
                  </a:schemeClr>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37F507-5F0A-4FC5-B0F7-01F7E80A96C7}" type="datetimeFigureOut">
              <a:rPr lang="en-PH" smtClean="0"/>
              <a:t>31/10/2019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2459261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86933" y="4791843"/>
            <a:ext cx="14137402" cy="1142125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840140" y="4791843"/>
            <a:ext cx="14137402" cy="1142125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37F507-5F0A-4FC5-B0F7-01F7E80A96C7}" type="datetimeFigureOut">
              <a:rPr lang="en-PH" smtClean="0"/>
              <a:t>31/10/2019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295890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91265" y="958370"/>
            <a:ext cx="28690610" cy="347929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91267" y="4412664"/>
            <a:ext cx="1407243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smtClean="0"/>
              <a:t>Edit Master text styles</a:t>
            </a:r>
          </a:p>
        </p:txBody>
      </p:sp>
      <p:sp>
        <p:nvSpPr>
          <p:cNvPr id="4" name="Content Placeholder 3"/>
          <p:cNvSpPr>
            <a:spLocks noGrp="1"/>
          </p:cNvSpPr>
          <p:nvPr>
            <p:ph sz="half" idx="2"/>
          </p:nvPr>
        </p:nvSpPr>
        <p:spPr>
          <a:xfrm>
            <a:off x="2291267" y="6575242"/>
            <a:ext cx="14072431" cy="96711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840140" y="4412664"/>
            <a:ext cx="14141735"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smtClean="0"/>
              <a:t>Edit Master text styles</a:t>
            </a:r>
          </a:p>
        </p:txBody>
      </p:sp>
      <p:sp>
        <p:nvSpPr>
          <p:cNvPr id="6" name="Content Placeholder 5"/>
          <p:cNvSpPr>
            <a:spLocks noGrp="1"/>
          </p:cNvSpPr>
          <p:nvPr>
            <p:ph sz="quarter" idx="4"/>
          </p:nvPr>
        </p:nvSpPr>
        <p:spPr>
          <a:xfrm>
            <a:off x="16840140" y="6575242"/>
            <a:ext cx="14141735" cy="96711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37F507-5F0A-4FC5-B0F7-01F7E80A96C7}" type="datetimeFigureOut">
              <a:rPr lang="en-PH" smtClean="0"/>
              <a:t>31/10/2019</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4033393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37F507-5F0A-4FC5-B0F7-01F7E80A96C7}" type="datetimeFigureOut">
              <a:rPr lang="en-PH" smtClean="0"/>
              <a:t>31/10/2019</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416945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7F507-5F0A-4FC5-B0F7-01F7E80A96C7}" type="datetimeFigureOut">
              <a:rPr lang="en-PH" smtClean="0"/>
              <a:t>31/10/2019</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304786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91267" y="1200044"/>
            <a:ext cx="10728658" cy="4200155"/>
          </a:xfrm>
        </p:spPr>
        <p:txBody>
          <a:bodyPr anchor="b"/>
          <a:lstStyle>
            <a:lvl1pPr>
              <a:defRPr sz="8399"/>
            </a:lvl1pPr>
          </a:lstStyle>
          <a:p>
            <a:r>
              <a:rPr lang="en-US" smtClean="0"/>
              <a:t>Click to edit Master title style</a:t>
            </a:r>
            <a:endParaRPr lang="en-US" dirty="0"/>
          </a:p>
        </p:txBody>
      </p:sp>
      <p:sp>
        <p:nvSpPr>
          <p:cNvPr id="3" name="Content Placeholder 2"/>
          <p:cNvSpPr>
            <a:spLocks noGrp="1"/>
          </p:cNvSpPr>
          <p:nvPr>
            <p:ph idx="1"/>
          </p:nvPr>
        </p:nvSpPr>
        <p:spPr>
          <a:xfrm>
            <a:off x="14141735" y="2591763"/>
            <a:ext cx="16840140"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91267" y="5400199"/>
            <a:ext cx="10728658"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smtClean="0"/>
              <a:t>Edit Master text styles</a:t>
            </a:r>
          </a:p>
        </p:txBody>
      </p:sp>
      <p:sp>
        <p:nvSpPr>
          <p:cNvPr id="5" name="Date Placeholder 4"/>
          <p:cNvSpPr>
            <a:spLocks noGrp="1"/>
          </p:cNvSpPr>
          <p:nvPr>
            <p:ph type="dt" sz="half" idx="10"/>
          </p:nvPr>
        </p:nvSpPr>
        <p:spPr/>
        <p:txBody>
          <a:bodyPr/>
          <a:lstStyle/>
          <a:p>
            <a:fld id="{5937F507-5F0A-4FC5-B0F7-01F7E80A96C7}" type="datetimeFigureOut">
              <a:rPr lang="en-PH" smtClean="0"/>
              <a:t>31/10/2019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3727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91267" y="1200044"/>
            <a:ext cx="10728658" cy="4200155"/>
          </a:xfrm>
        </p:spPr>
        <p:txBody>
          <a:bodyPr anchor="b"/>
          <a:lstStyle>
            <a:lvl1pPr>
              <a:defRPr sz="8399"/>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141735" y="2591763"/>
            <a:ext cx="16840140"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smtClean="0"/>
              <a:t>Click icon to add picture</a:t>
            </a:r>
            <a:endParaRPr lang="en-US" dirty="0"/>
          </a:p>
        </p:txBody>
      </p:sp>
      <p:sp>
        <p:nvSpPr>
          <p:cNvPr id="4" name="Text Placeholder 3"/>
          <p:cNvSpPr>
            <a:spLocks noGrp="1"/>
          </p:cNvSpPr>
          <p:nvPr>
            <p:ph type="body" sz="half" idx="2"/>
          </p:nvPr>
        </p:nvSpPr>
        <p:spPr>
          <a:xfrm>
            <a:off x="2291267" y="5400199"/>
            <a:ext cx="10728658"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smtClean="0"/>
              <a:t>Edit Master text styles</a:t>
            </a:r>
          </a:p>
        </p:txBody>
      </p:sp>
      <p:sp>
        <p:nvSpPr>
          <p:cNvPr id="5" name="Date Placeholder 4"/>
          <p:cNvSpPr>
            <a:spLocks noGrp="1"/>
          </p:cNvSpPr>
          <p:nvPr>
            <p:ph type="dt" sz="half" idx="10"/>
          </p:nvPr>
        </p:nvSpPr>
        <p:spPr/>
        <p:txBody>
          <a:bodyPr/>
          <a:lstStyle/>
          <a:p>
            <a:fld id="{5937F507-5F0A-4FC5-B0F7-01F7E80A96C7}" type="datetimeFigureOut">
              <a:rPr lang="en-PH" smtClean="0"/>
              <a:t>31/10/2019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9039C8-36DB-47E0-B834-E40455788A41}" type="slidenum">
              <a:rPr lang="en-PH" smtClean="0"/>
              <a:t>‹#›</a:t>
            </a:fld>
            <a:endParaRPr lang="en-PH"/>
          </a:p>
        </p:txBody>
      </p:sp>
    </p:spTree>
    <p:extLst>
      <p:ext uri="{BB962C8B-B14F-4D97-AF65-F5344CB8AC3E}">
        <p14:creationId xmlns:p14="http://schemas.microsoft.com/office/powerpoint/2010/main" val="2731096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933" y="958370"/>
            <a:ext cx="28690610" cy="347929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933" y="4791843"/>
            <a:ext cx="28690610" cy="1142125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86933" y="16683949"/>
            <a:ext cx="7484507"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5937F507-5F0A-4FC5-B0F7-01F7E80A96C7}" type="datetimeFigureOut">
              <a:rPr lang="en-PH" smtClean="0"/>
              <a:t>31/10/2019</a:t>
            </a:fld>
            <a:endParaRPr lang="en-PH"/>
          </a:p>
        </p:txBody>
      </p:sp>
      <p:sp>
        <p:nvSpPr>
          <p:cNvPr id="5" name="Footer Placeholder 4"/>
          <p:cNvSpPr>
            <a:spLocks noGrp="1"/>
          </p:cNvSpPr>
          <p:nvPr>
            <p:ph type="ftr" sz="quarter" idx="3"/>
          </p:nvPr>
        </p:nvSpPr>
        <p:spPr>
          <a:xfrm>
            <a:off x="11018858" y="16683949"/>
            <a:ext cx="11226760"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23493035" y="16683949"/>
            <a:ext cx="7484507"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E39039C8-36DB-47E0-B834-E40455788A41}" type="slidenum">
              <a:rPr lang="en-PH" smtClean="0"/>
              <a:t>‹#›</a:t>
            </a:fld>
            <a:endParaRPr lang="en-PH"/>
          </a:p>
        </p:txBody>
      </p:sp>
    </p:spTree>
    <p:extLst>
      <p:ext uri="{BB962C8B-B14F-4D97-AF65-F5344CB8AC3E}">
        <p14:creationId xmlns:p14="http://schemas.microsoft.com/office/powerpoint/2010/main" val="421183535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5.jpe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7.jpeg"/><Relationship Id="rId7" Type="http://schemas.openxmlformats.org/officeDocument/2006/relationships/image" Target="../media/image70.jpeg"/><Relationship Id="rId2" Type="http://schemas.openxmlformats.org/officeDocument/2006/relationships/image" Target="../media/image66.jpe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9.png"/><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4.jpe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11" Type="http://schemas.openxmlformats.org/officeDocument/2006/relationships/image" Target="../media/image82.jpeg"/><Relationship Id="rId5" Type="http://schemas.openxmlformats.org/officeDocument/2006/relationships/image" Target="../media/image76.jpeg"/><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jpeg"/></Relationships>
</file>

<file path=ppt/slides/_rels/slide4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jpeg"/><Relationship Id="rId7" Type="http://schemas.microsoft.com/office/2007/relationships/hdphoto" Target="../media/hdphoto6.wdp"/><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 Id="rId9" Type="http://schemas.openxmlformats.org/officeDocument/2006/relationships/image" Target="../media/image91.jpeg"/></Relationships>
</file>

<file path=ppt/slides/_rels/slide4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4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96.jpeg"/><Relationship Id="rId7" Type="http://schemas.openxmlformats.org/officeDocument/2006/relationships/image" Target="../media/image99.png"/><Relationship Id="rId2" Type="http://schemas.openxmlformats.org/officeDocument/2006/relationships/image" Target="../media/image95.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8.png"/><Relationship Id="rId4" Type="http://schemas.openxmlformats.org/officeDocument/2006/relationships/image" Target="../media/image97.jpeg"/><Relationship Id="rId9" Type="http://schemas.openxmlformats.org/officeDocument/2006/relationships/image" Target="../media/image100.jpeg"/></Relationships>
</file>

<file path=ppt/slides/_rels/slide4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jpeg"/></Relationships>
</file>

<file path=ppt/slides/_rels/slide5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jpeg"/></Relationships>
</file>

<file path=ppt/slides/_rels/slide5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918340"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783" y="1318611"/>
            <a:ext cx="3845535" cy="384553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349" r="17376" b="693"/>
          <a:stretch/>
        </p:blipFill>
        <p:spPr>
          <a:xfrm>
            <a:off x="14107502" y="1318611"/>
            <a:ext cx="3845535" cy="3848518"/>
          </a:xfrm>
          <a:prstGeom prst="rect">
            <a:avLst/>
          </a:prstGeom>
        </p:spPr>
      </p:pic>
      <p:pic>
        <p:nvPicPr>
          <p:cNvPr id="7" name="Picture 2" descr="University Of Santo Tomas Museum"/>
          <p:cNvPicPr>
            <a:picLocks noChangeAspect="1" noChangeArrowheads="1"/>
          </p:cNvPicPr>
          <p:nvPr/>
        </p:nvPicPr>
        <p:blipFill rotWithShape="1">
          <a:blip r:embed="rId4">
            <a:extLst>
              <a:ext uri="{28A0092B-C50C-407E-A947-70E740481C1C}">
                <a14:useLocalDpi xmlns:a14="http://schemas.microsoft.com/office/drawing/2010/main" val="0"/>
              </a:ext>
            </a:extLst>
          </a:blip>
          <a:srcRect l="16527" r="16510"/>
          <a:stretch/>
        </p:blipFill>
        <p:spPr bwMode="auto">
          <a:xfrm>
            <a:off x="18975111" y="1318611"/>
            <a:ext cx="3860722" cy="3845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268274" y="2809470"/>
            <a:ext cx="3274393"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University of Santo Tomas Museum</a:t>
            </a:r>
          </a:p>
        </p:txBody>
      </p:sp>
      <p:sp>
        <p:nvSpPr>
          <p:cNvPr id="13" name="TextBox 12"/>
          <p:cNvSpPr txBox="1"/>
          <p:nvPr/>
        </p:nvSpPr>
        <p:spPr>
          <a:xfrm>
            <a:off x="14866083" y="3003957"/>
            <a:ext cx="2328371"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San Roque</a:t>
            </a:r>
          </a:p>
        </p:txBody>
      </p:sp>
      <p:sp>
        <p:nvSpPr>
          <p:cNvPr id="14" name="TextBox 13"/>
          <p:cNvSpPr txBox="1"/>
          <p:nvPr/>
        </p:nvSpPr>
        <p:spPr>
          <a:xfrm>
            <a:off x="9608396" y="3001429"/>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 La Mesa Watershed </a:t>
            </a:r>
          </a:p>
        </p:txBody>
      </p:sp>
      <p:sp>
        <p:nvSpPr>
          <p:cNvPr id="16" name="Rectangle 15"/>
          <p:cNvSpPr/>
          <p:nvPr/>
        </p:nvSpPr>
        <p:spPr>
          <a:xfrm>
            <a:off x="13762186"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Rectangle 16"/>
          <p:cNvSpPr/>
          <p:nvPr/>
        </p:nvSpPr>
        <p:spPr>
          <a:xfrm>
            <a:off x="18606032"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8" name="Rectangle 17"/>
          <p:cNvSpPr/>
          <p:nvPr/>
        </p:nvSpPr>
        <p:spPr>
          <a:xfrm>
            <a:off x="8918340" y="662605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9" name="TextBox 18"/>
          <p:cNvSpPr txBox="1"/>
          <p:nvPr/>
        </p:nvSpPr>
        <p:spPr>
          <a:xfrm>
            <a:off x="12069712" y="8910746"/>
            <a:ext cx="192026" cy="561610"/>
          </a:xfrm>
          <a:prstGeom prst="rect">
            <a:avLst/>
          </a:prstGeom>
          <a:solidFill>
            <a:schemeClr val="tx1"/>
          </a:solidFill>
          <a:ln>
            <a:solidFill>
              <a:schemeClr val="tx1"/>
            </a:solidFill>
          </a:ln>
          <a:effectLst>
            <a:softEdge rad="127000"/>
          </a:effectLst>
        </p:spPr>
        <p:txBody>
          <a:bodyPr wrap="none" rtlCol="0">
            <a:spAutoFit/>
          </a:bodyPr>
          <a:lstStyle/>
          <a:p>
            <a:endParaRPr lang="en-PH" sz="2911" b="1" dirty="0">
              <a:solidFill>
                <a:schemeClr val="bg1"/>
              </a:solidFill>
            </a:endParaRPr>
          </a:p>
        </p:txBody>
      </p:sp>
      <p:pic>
        <p:nvPicPr>
          <p:cNvPr id="20" name="Picture 6" descr="Image result for Bonifacio Circle Monument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358" r="13376"/>
          <a:stretch/>
        </p:blipFill>
        <p:spPr bwMode="auto">
          <a:xfrm>
            <a:off x="9305783" y="6967443"/>
            <a:ext cx="3845535" cy="38866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923190" y="8478840"/>
            <a:ext cx="2610719"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Bonifacio</a:t>
            </a:r>
            <a:r>
              <a:rPr lang="en-PH" sz="2495" b="1" dirty="0">
                <a:solidFill>
                  <a:schemeClr val="bg1"/>
                </a:solidFill>
              </a:rPr>
              <a:t> Circle </a:t>
            </a:r>
          </a:p>
          <a:p>
            <a:pPr algn="ctr"/>
            <a:r>
              <a:rPr lang="en-PH" sz="2495" b="1" dirty="0" err="1">
                <a:solidFill>
                  <a:schemeClr val="bg1"/>
                </a:solidFill>
              </a:rPr>
              <a:t>Monumento</a:t>
            </a:r>
            <a:endParaRPr lang="en-PH" sz="2495" b="1" dirty="0">
              <a:solidFill>
                <a:schemeClr val="bg1"/>
              </a:solidFill>
            </a:endParaRPr>
          </a:p>
        </p:txBody>
      </p:sp>
      <p:pic>
        <p:nvPicPr>
          <p:cNvPr id="22" name="Picture 2" descr="Image result for green paddle caloocan"/>
          <p:cNvPicPr>
            <a:picLocks noChangeAspect="1" noChangeArrowheads="1"/>
          </p:cNvPicPr>
          <p:nvPr/>
        </p:nvPicPr>
        <p:blipFill rotWithShape="1">
          <a:blip r:embed="rId6">
            <a:extLst>
              <a:ext uri="{28A0092B-C50C-407E-A947-70E740481C1C}">
                <a14:useLocalDpi xmlns:a14="http://schemas.microsoft.com/office/drawing/2010/main" val="0"/>
              </a:ext>
            </a:extLst>
          </a:blip>
          <a:srcRect l="28647" r="4439" b="-951"/>
          <a:stretch/>
        </p:blipFill>
        <p:spPr bwMode="auto">
          <a:xfrm>
            <a:off x="14096021" y="6971942"/>
            <a:ext cx="3857014" cy="388210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4915851" y="8698326"/>
            <a:ext cx="221735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Green Paddle </a:t>
            </a:r>
          </a:p>
        </p:txBody>
      </p:sp>
      <p:sp>
        <p:nvSpPr>
          <p:cNvPr id="24" name="Rectangle 23"/>
          <p:cNvSpPr/>
          <p:nvPr/>
        </p:nvSpPr>
        <p:spPr>
          <a:xfrm>
            <a:off x="13719228" y="662605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5" name="Rectangle 24"/>
          <p:cNvSpPr/>
          <p:nvPr/>
        </p:nvSpPr>
        <p:spPr>
          <a:xfrm>
            <a:off x="18594430" y="665500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pic>
        <p:nvPicPr>
          <p:cNvPr id="26" name="Picture 8" descr="La Loma Cemetery"/>
          <p:cNvPicPr>
            <a:picLocks noChangeAspect="1" noChangeArrowheads="1"/>
          </p:cNvPicPr>
          <p:nvPr/>
        </p:nvPicPr>
        <p:blipFill rotWithShape="1">
          <a:blip r:embed="rId7">
            <a:grayscl/>
            <a:extLst>
              <a:ext uri="{28A0092B-C50C-407E-A947-70E740481C1C}">
                <a14:useLocalDpi xmlns:a14="http://schemas.microsoft.com/office/drawing/2010/main" val="0"/>
              </a:ext>
            </a:extLst>
          </a:blip>
          <a:srcRect l="14394" r="10572"/>
          <a:stretch/>
        </p:blipFill>
        <p:spPr bwMode="auto">
          <a:xfrm>
            <a:off x="18975110" y="6967443"/>
            <a:ext cx="3847294" cy="38455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9345023" y="8699344"/>
            <a:ext cx="2842195" cy="495092"/>
          </a:xfrm>
          <a:prstGeom prst="rect">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La Loma Cemetery </a:t>
            </a:r>
          </a:p>
        </p:txBody>
      </p:sp>
      <p:sp>
        <p:nvSpPr>
          <p:cNvPr id="29" name="TextBox 28"/>
          <p:cNvSpPr txBox="1"/>
          <p:nvPr/>
        </p:nvSpPr>
        <p:spPr>
          <a:xfrm>
            <a:off x="10306244" y="5333701"/>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0" name="TextBox 29"/>
          <p:cNvSpPr txBox="1"/>
          <p:nvPr/>
        </p:nvSpPr>
        <p:spPr>
          <a:xfrm>
            <a:off x="15191491" y="533923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1" name="TextBox 30"/>
          <p:cNvSpPr txBox="1"/>
          <p:nvPr/>
        </p:nvSpPr>
        <p:spPr>
          <a:xfrm>
            <a:off x="20035337" y="5333192"/>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2" name="TextBox 31"/>
          <p:cNvSpPr txBox="1"/>
          <p:nvPr/>
        </p:nvSpPr>
        <p:spPr>
          <a:xfrm>
            <a:off x="10306244" y="1113450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3" name="TextBox 32"/>
          <p:cNvSpPr txBox="1"/>
          <p:nvPr/>
        </p:nvSpPr>
        <p:spPr>
          <a:xfrm>
            <a:off x="15191491" y="1113450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4" name="TextBox 33"/>
          <p:cNvSpPr txBox="1"/>
          <p:nvPr/>
        </p:nvSpPr>
        <p:spPr>
          <a:xfrm>
            <a:off x="20035337" y="1113450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Tree>
    <p:extLst>
      <p:ext uri="{BB962C8B-B14F-4D97-AF65-F5344CB8AC3E}">
        <p14:creationId xmlns:p14="http://schemas.microsoft.com/office/powerpoint/2010/main" val="2148157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13883" y="2036194"/>
            <a:ext cx="15852018" cy="10455587"/>
          </a:xfrm>
          <a:prstGeom prst="rect">
            <a:avLst/>
          </a:pr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7" name="Rectangle 6"/>
          <p:cNvSpPr/>
          <p:nvPr/>
        </p:nvSpPr>
        <p:spPr>
          <a:xfrm>
            <a:off x="9613883" y="2956042"/>
            <a:ext cx="14700722" cy="8493247"/>
          </a:xfrm>
          <a:prstGeom prst="rect">
            <a:avLst/>
          </a:pr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5" name="Rectangle 4"/>
          <p:cNvSpPr/>
          <p:nvPr/>
        </p:nvSpPr>
        <p:spPr>
          <a:xfrm>
            <a:off x="8861187" y="901718"/>
            <a:ext cx="1165138" cy="13368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8194" name="Picture 2" descr="http://www.valenzuela.gov.ph/ckuploads/images/SocialHall_20110122%2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903" y="3862951"/>
            <a:ext cx="10138751" cy="68020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208369" y="5816304"/>
            <a:ext cx="10106236" cy="3006409"/>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Located within the premises of Valenzuela City Hall, the Mediterranean-inspired Social Hall is one of Mayor Win’s pet projects, and features pristine white walls and stone arches, high ceilings, and lush greens. The Social Hall serves as the canteen for City Hall’s many employees, as well as a relaxed environment for meetings and social gatherings.</a:t>
            </a: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76420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raveleronfoot.files.wordpress.com/2008/05/luna.jpg?w=470"/>
          <p:cNvPicPr>
            <a:picLocks noChangeAspect="1" noChangeArrowheads="1"/>
          </p:cNvPicPr>
          <p:nvPr/>
        </p:nvPicPr>
        <p:blipFill rotWithShape="1">
          <a:blip r:embed="rId3">
            <a:extLst>
              <a:ext uri="{28A0092B-C50C-407E-A947-70E740481C1C}">
                <a14:useLocalDpi xmlns:a14="http://schemas.microsoft.com/office/drawing/2010/main" val="0"/>
              </a:ext>
            </a:extLst>
          </a:blip>
          <a:srcRect l="948" t="-845" r="22995" b="-22"/>
          <a:stretch/>
        </p:blipFill>
        <p:spPr bwMode="auto">
          <a:xfrm>
            <a:off x="9282038" y="1166473"/>
            <a:ext cx="3894682" cy="38771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18340"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7" name="TextBox 6"/>
          <p:cNvSpPr txBox="1"/>
          <p:nvPr/>
        </p:nvSpPr>
        <p:spPr>
          <a:xfrm>
            <a:off x="10306244" y="5333701"/>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0" name="TextBox 9"/>
          <p:cNvSpPr txBox="1"/>
          <p:nvPr/>
        </p:nvSpPr>
        <p:spPr>
          <a:xfrm>
            <a:off x="9608396" y="3001429"/>
            <a:ext cx="3240308"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 House of Dr. </a:t>
            </a:r>
            <a:r>
              <a:rPr lang="en-PH" sz="2495" b="1" dirty="0" err="1">
                <a:solidFill>
                  <a:schemeClr val="bg1"/>
                </a:solidFill>
              </a:rPr>
              <a:t>Pio</a:t>
            </a:r>
            <a:r>
              <a:rPr lang="en-PH" sz="2495" b="1" dirty="0">
                <a:solidFill>
                  <a:schemeClr val="bg1"/>
                </a:solidFill>
              </a:rPr>
              <a:t> Valenzuela</a:t>
            </a:r>
          </a:p>
        </p:txBody>
      </p:sp>
      <p:sp>
        <p:nvSpPr>
          <p:cNvPr id="11" name="Rectangle 10"/>
          <p:cNvSpPr/>
          <p:nvPr/>
        </p:nvSpPr>
        <p:spPr>
          <a:xfrm>
            <a:off x="13866775"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2" name="TextBox 11"/>
          <p:cNvSpPr txBox="1"/>
          <p:nvPr/>
        </p:nvSpPr>
        <p:spPr>
          <a:xfrm>
            <a:off x="15254679" y="5333701"/>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4100" name="Picture 4" descr="http://www.valenzuela.gov.ph/ckuploads/images/SnDiego_Polo_20110224_9501.jpg"/>
          <p:cNvPicPr>
            <a:picLocks noChangeAspect="1" noChangeArrowheads="1"/>
          </p:cNvPicPr>
          <p:nvPr/>
        </p:nvPicPr>
        <p:blipFill rotWithShape="1">
          <a:blip r:embed="rId4">
            <a:extLst>
              <a:ext uri="{28A0092B-C50C-407E-A947-70E740481C1C}">
                <a14:useLocalDpi xmlns:a14="http://schemas.microsoft.com/office/drawing/2010/main" val="0"/>
              </a:ext>
            </a:extLst>
          </a:blip>
          <a:srcRect r="33000"/>
          <a:stretch/>
        </p:blipFill>
        <p:spPr bwMode="auto">
          <a:xfrm>
            <a:off x="14214797" y="1166475"/>
            <a:ext cx="3926035" cy="38919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4557659" y="3001429"/>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Bell Tower </a:t>
            </a:r>
          </a:p>
        </p:txBody>
      </p:sp>
      <p:sp>
        <p:nvSpPr>
          <p:cNvPr id="16" name="Rectangle 15"/>
          <p:cNvSpPr/>
          <p:nvPr/>
        </p:nvSpPr>
        <p:spPr>
          <a:xfrm>
            <a:off x="18831715" y="876411"/>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20219619" y="5333701"/>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4104" name="Picture 8" descr="http://www.valenzuela.gov.ph/ckuploads/images/MuseoValenzuela_20110205_22971.JPG"/>
          <p:cNvPicPr>
            <a:picLocks noChangeAspect="1" noChangeArrowheads="1"/>
          </p:cNvPicPr>
          <p:nvPr/>
        </p:nvPicPr>
        <p:blipFill rotWithShape="1">
          <a:blip r:embed="rId5">
            <a:extLst>
              <a:ext uri="{28A0092B-C50C-407E-A947-70E740481C1C}">
                <a14:useLocalDpi xmlns:a14="http://schemas.microsoft.com/office/drawing/2010/main" val="0"/>
              </a:ext>
            </a:extLst>
          </a:blip>
          <a:srcRect l="32251"/>
          <a:stretch/>
        </p:blipFill>
        <p:spPr bwMode="auto">
          <a:xfrm>
            <a:off x="19166080" y="1183436"/>
            <a:ext cx="3953346" cy="38749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9522600" y="2880974"/>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Museo</a:t>
            </a:r>
            <a:r>
              <a:rPr lang="en-PH" sz="2495" b="1" dirty="0">
                <a:solidFill>
                  <a:schemeClr val="bg1"/>
                </a:solidFill>
              </a:rPr>
              <a:t> ng Valenzuela </a:t>
            </a:r>
          </a:p>
        </p:txBody>
      </p:sp>
      <p:sp>
        <p:nvSpPr>
          <p:cNvPr id="20" name="Rectangle 19"/>
          <p:cNvSpPr/>
          <p:nvPr/>
        </p:nvSpPr>
        <p:spPr>
          <a:xfrm>
            <a:off x="8918340" y="6627235"/>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1" name="TextBox 20"/>
          <p:cNvSpPr txBox="1"/>
          <p:nvPr/>
        </p:nvSpPr>
        <p:spPr>
          <a:xfrm>
            <a:off x="10306244" y="1117687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dirty="0"/>
              <a:t>V I S I T</a:t>
            </a:r>
          </a:p>
        </p:txBody>
      </p:sp>
      <p:pic>
        <p:nvPicPr>
          <p:cNvPr id="4106" name="Picture 10" descr="http://www.valenzuela.gov.ph/ckuploads/images/FatimaShrine_20110224_29680.JPG"/>
          <p:cNvPicPr>
            <a:picLocks noChangeAspect="1" noChangeArrowheads="1"/>
          </p:cNvPicPr>
          <p:nvPr/>
        </p:nvPicPr>
        <p:blipFill rotWithShape="1">
          <a:blip r:embed="rId6">
            <a:extLst>
              <a:ext uri="{28A0092B-C50C-407E-A947-70E740481C1C}">
                <a14:useLocalDpi xmlns:a14="http://schemas.microsoft.com/office/drawing/2010/main" val="0"/>
              </a:ext>
            </a:extLst>
          </a:blip>
          <a:srcRect l="15384" r="15831"/>
          <a:stretch/>
        </p:blipFill>
        <p:spPr bwMode="auto">
          <a:xfrm>
            <a:off x="9282038" y="6975815"/>
            <a:ext cx="3920846" cy="381864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3904114" y="661246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4" name="TextBox 23"/>
          <p:cNvSpPr txBox="1"/>
          <p:nvPr/>
        </p:nvSpPr>
        <p:spPr>
          <a:xfrm>
            <a:off x="15292019" y="1116210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5" name="Rectangle 24"/>
          <p:cNvSpPr/>
          <p:nvPr/>
        </p:nvSpPr>
        <p:spPr>
          <a:xfrm>
            <a:off x="18831715" y="6627235"/>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6" name="TextBox 25"/>
          <p:cNvSpPr txBox="1"/>
          <p:nvPr/>
        </p:nvSpPr>
        <p:spPr>
          <a:xfrm>
            <a:off x="20219619" y="1117687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7" name="TextBox 26"/>
          <p:cNvSpPr txBox="1"/>
          <p:nvPr/>
        </p:nvSpPr>
        <p:spPr>
          <a:xfrm>
            <a:off x="14248962" y="17008324"/>
            <a:ext cx="162925" cy="9674685"/>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 House of Dr. </a:t>
            </a:r>
            <a:r>
              <a:rPr lang="en-PH" sz="2495" b="1" dirty="0" err="1">
                <a:solidFill>
                  <a:schemeClr val="bg1"/>
                </a:solidFill>
              </a:rPr>
              <a:t>Pio</a:t>
            </a:r>
            <a:r>
              <a:rPr lang="en-PH" sz="2495" b="1" dirty="0">
                <a:solidFill>
                  <a:schemeClr val="bg1"/>
                </a:solidFill>
              </a:rPr>
              <a:t> Valenzuela</a:t>
            </a:r>
          </a:p>
        </p:txBody>
      </p:sp>
      <p:pic>
        <p:nvPicPr>
          <p:cNvPr id="1026" name="Picture 2" descr="http://www.valenzuela.gov.ph/ckuploads/images/ArkongBato1960s.jpg"/>
          <p:cNvPicPr>
            <a:picLocks noChangeAspect="1" noChangeArrowheads="1"/>
          </p:cNvPicPr>
          <p:nvPr/>
        </p:nvPicPr>
        <p:blipFill rotWithShape="1">
          <a:blip r:embed="rId7">
            <a:extLst>
              <a:ext uri="{28A0092B-C50C-407E-A947-70E740481C1C}">
                <a14:useLocalDpi xmlns:a14="http://schemas.microsoft.com/office/drawing/2010/main" val="0"/>
              </a:ext>
            </a:extLst>
          </a:blip>
          <a:srcRect l="18417" t="339" r="17152" b="-339"/>
          <a:stretch/>
        </p:blipFill>
        <p:spPr bwMode="auto">
          <a:xfrm>
            <a:off x="14281933" y="6936522"/>
            <a:ext cx="3907643" cy="38972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9638313" y="8453231"/>
            <a:ext cx="3240308"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 National Shrine of Our Lady of Fatima</a:t>
            </a:r>
          </a:p>
        </p:txBody>
      </p:sp>
      <p:sp>
        <p:nvSpPr>
          <p:cNvPr id="29" name="TextBox 28"/>
          <p:cNvSpPr txBox="1"/>
          <p:nvPr/>
        </p:nvSpPr>
        <p:spPr>
          <a:xfrm>
            <a:off x="14615601" y="8645187"/>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 </a:t>
            </a:r>
            <a:r>
              <a:rPr lang="en-PH" sz="2495" b="1" dirty="0" err="1">
                <a:solidFill>
                  <a:schemeClr val="bg1"/>
                </a:solidFill>
              </a:rPr>
              <a:t>Arkong</a:t>
            </a:r>
            <a:r>
              <a:rPr lang="en-PH" sz="2495" b="1" dirty="0">
                <a:solidFill>
                  <a:schemeClr val="bg1"/>
                </a:solidFill>
              </a:rPr>
              <a:t> </a:t>
            </a:r>
            <a:r>
              <a:rPr lang="en-PH" sz="2495" b="1" dirty="0" err="1">
                <a:solidFill>
                  <a:schemeClr val="bg1"/>
                </a:solidFill>
              </a:rPr>
              <a:t>Bato</a:t>
            </a:r>
            <a:endParaRPr lang="en-PH" sz="2495" b="1" dirty="0">
              <a:solidFill>
                <a:schemeClr val="bg1"/>
              </a:solidFill>
            </a:endParaRPr>
          </a:p>
        </p:txBody>
      </p:sp>
      <p:pic>
        <p:nvPicPr>
          <p:cNvPr id="1028" name="Picture 4" descr="http://www.valenzuela.gov.ph/ckuploads/images/SocialHall_20110122%20001.jpg"/>
          <p:cNvPicPr>
            <a:picLocks noChangeAspect="1" noChangeArrowheads="1"/>
          </p:cNvPicPr>
          <p:nvPr/>
        </p:nvPicPr>
        <p:blipFill rotWithShape="1">
          <a:blip r:embed="rId8">
            <a:extLst>
              <a:ext uri="{28A0092B-C50C-407E-A947-70E740481C1C}">
                <a14:useLocalDpi xmlns:a14="http://schemas.microsoft.com/office/drawing/2010/main" val="0"/>
              </a:ext>
            </a:extLst>
          </a:blip>
          <a:srcRect l="13232" t="-506" r="19199" b="506"/>
          <a:stretch/>
        </p:blipFill>
        <p:spPr bwMode="auto">
          <a:xfrm>
            <a:off x="19213806" y="6936521"/>
            <a:ext cx="3943834" cy="39158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565570" y="8654509"/>
            <a:ext cx="3240308"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Valenzuela City Social Hall  </a:t>
            </a:r>
          </a:p>
        </p:txBody>
      </p:sp>
    </p:spTree>
    <p:extLst>
      <p:ext uri="{BB962C8B-B14F-4D97-AF65-F5344CB8AC3E}">
        <p14:creationId xmlns:p14="http://schemas.microsoft.com/office/powerpoint/2010/main" val="3270244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raveleronfoot.files.wordpress.com/2008/05/lavezares.jpg?w=4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595" y="1784515"/>
            <a:ext cx="7754482" cy="65066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raveleronfoot.files.wordpress.com/2008/05/leyba.jpg?w=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5401" y="1784514"/>
            <a:ext cx="5142729" cy="6506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raveleronfoot.files.wordpress.com/2008/05/luna.jpg?w=4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1196" y="1784514"/>
            <a:ext cx="8668085" cy="650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78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3.bp.blogspot.com/-xsgBVijfYkI/UDtsI1qpQ4I/AAAAAAAAAME/0w7S5BUHDFc/s1600/P82805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49" y="2066857"/>
            <a:ext cx="8912288" cy="66842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2.bp.blogspot.com/-IRDgAoB7yXo/UDtrpYs6n2I/AAAAAAAAALw/TRcrk9xZAIY/s1600/P82805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300" y="2066858"/>
            <a:ext cx="8912288" cy="66842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3.bp.blogspot.com/-RXwpis_py2s/UDttPDDgr3I/AAAAAAAAAMw/Q-yNWDDvCyA/s1600/P828057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3852" y="2066857"/>
            <a:ext cx="8912288" cy="668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9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38353" y="3424269"/>
            <a:ext cx="9960530" cy="10858147"/>
          </a:xfrm>
          <a:prstGeom prst="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5" name="TextBox 4"/>
          <p:cNvSpPr txBox="1"/>
          <p:nvPr/>
        </p:nvSpPr>
        <p:spPr>
          <a:xfrm>
            <a:off x="6114935" y="4178414"/>
            <a:ext cx="8977011" cy="2492221"/>
          </a:xfrm>
          <a:prstGeom prst="rect">
            <a:avLst/>
          </a:prstGeom>
          <a:noFill/>
        </p:spPr>
        <p:txBody>
          <a:bodyPr wrap="square" rtlCol="0">
            <a:spAutoFit/>
          </a:bodyPr>
          <a:lstStyle/>
          <a:p>
            <a:pPr algn="r"/>
            <a:r>
              <a:rPr lang="en-US" sz="2599" dirty="0">
                <a:latin typeface="SimSun-ExtB" panose="02010609060101010101" pitchFamily="49" charset="-122"/>
                <a:ea typeface="SimSun-ExtB" panose="02010609060101010101" pitchFamily="49" charset="-122"/>
              </a:rPr>
              <a:t>Dr. </a:t>
            </a:r>
            <a:r>
              <a:rPr lang="en-US" sz="2599" dirty="0" err="1">
                <a:latin typeface="SimSun-ExtB" panose="02010609060101010101" pitchFamily="49" charset="-122"/>
                <a:ea typeface="SimSun-ExtB" panose="02010609060101010101" pitchFamily="49" charset="-122"/>
              </a:rPr>
              <a:t>Pio</a:t>
            </a:r>
            <a:r>
              <a:rPr lang="en-US" sz="2599" dirty="0">
                <a:latin typeface="SimSun-ExtB" panose="02010609060101010101" pitchFamily="49" charset="-122"/>
                <a:ea typeface="SimSun-ExtB" panose="02010609060101010101" pitchFamily="49" charset="-122"/>
              </a:rPr>
              <a:t> Valenzuela, the revered member of the </a:t>
            </a:r>
            <a:r>
              <a:rPr lang="en-US" sz="2599" dirty="0" err="1">
                <a:latin typeface="SimSun-ExtB" panose="02010609060101010101" pitchFamily="49" charset="-122"/>
                <a:ea typeface="SimSun-ExtB" panose="02010609060101010101" pitchFamily="49" charset="-122"/>
              </a:rPr>
              <a:t>Katipunan's</a:t>
            </a:r>
            <a:r>
              <a:rPr lang="en-US" sz="2599" dirty="0">
                <a:latin typeface="SimSun-ExtB" panose="02010609060101010101" pitchFamily="49" charset="-122"/>
                <a:ea typeface="SimSun-ExtB" panose="02010609060101010101" pitchFamily="49" charset="-122"/>
              </a:rPr>
              <a:t> triumvirate and our city's namesake, was born in this house on July 11, 1869. Found along </a:t>
            </a:r>
            <a:r>
              <a:rPr lang="en-US" sz="2599" dirty="0" err="1">
                <a:latin typeface="SimSun-ExtB" panose="02010609060101010101" pitchFamily="49" charset="-122"/>
                <a:ea typeface="SimSun-ExtB" panose="02010609060101010101" pitchFamily="49" charset="-122"/>
              </a:rPr>
              <a:t>Velilla</a:t>
            </a:r>
            <a:r>
              <a:rPr lang="en-US" sz="2599" dirty="0">
                <a:latin typeface="SimSun-ExtB" panose="02010609060101010101" pitchFamily="49" charset="-122"/>
                <a:ea typeface="SimSun-ExtB" panose="02010609060101010101" pitchFamily="49" charset="-122"/>
              </a:rPr>
              <a:t> Street in Barangay </a:t>
            </a:r>
            <a:r>
              <a:rPr lang="en-US" sz="2599" dirty="0" err="1">
                <a:latin typeface="SimSun-ExtB" panose="02010609060101010101" pitchFamily="49" charset="-122"/>
                <a:ea typeface="SimSun-ExtB" panose="02010609060101010101" pitchFamily="49" charset="-122"/>
              </a:rPr>
              <a:t>Pariancillo</a:t>
            </a:r>
            <a:r>
              <a:rPr lang="en-US" sz="2599" dirty="0">
                <a:latin typeface="SimSun-ExtB" panose="02010609060101010101" pitchFamily="49" charset="-122"/>
                <a:ea typeface="SimSun-ExtB" panose="02010609060101010101" pitchFamily="49" charset="-122"/>
              </a:rPr>
              <a:t> Villa, this house has become a tourist attraction, and more importantly, a valuable part of the city's heritage.</a:t>
            </a:r>
            <a:endParaRPr lang="en-PH" sz="2599" dirty="0">
              <a:latin typeface="SimSun-ExtB" panose="02010609060101010101" pitchFamily="49" charset="-122"/>
              <a:ea typeface="SimSun-ExtB" panose="02010609060101010101" pitchFamily="49" charset="-122"/>
            </a:endParaRPr>
          </a:p>
        </p:txBody>
      </p:sp>
      <p:sp>
        <p:nvSpPr>
          <p:cNvPr id="6" name="TextBox 5"/>
          <p:cNvSpPr txBox="1"/>
          <p:nvPr/>
        </p:nvSpPr>
        <p:spPr>
          <a:xfrm>
            <a:off x="16075464" y="5957975"/>
            <a:ext cx="8776356" cy="3006409"/>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The house of Dr. </a:t>
            </a:r>
            <a:r>
              <a:rPr lang="en-US" sz="2599" dirty="0" err="1">
                <a:latin typeface="SimSun-ExtB" panose="02010609060101010101" pitchFamily="49" charset="-122"/>
                <a:ea typeface="SimSun-ExtB" panose="02010609060101010101" pitchFamily="49" charset="-122"/>
              </a:rPr>
              <a:t>Pio</a:t>
            </a:r>
            <a:r>
              <a:rPr lang="en-US" sz="2599" dirty="0">
                <a:latin typeface="SimSun-ExtB" panose="02010609060101010101" pitchFamily="49" charset="-122"/>
                <a:ea typeface="SimSun-ExtB" panose="02010609060101010101" pitchFamily="49" charset="-122"/>
              </a:rPr>
              <a:t> Valenzuela, a member of the Supreme Council of the </a:t>
            </a:r>
            <a:r>
              <a:rPr lang="en-US" sz="2599" dirty="0" err="1">
                <a:latin typeface="SimSun-ExtB" panose="02010609060101010101" pitchFamily="49" charset="-122"/>
                <a:ea typeface="SimSun-ExtB" panose="02010609060101010101" pitchFamily="49" charset="-122"/>
              </a:rPr>
              <a:t>Katipunan</a:t>
            </a:r>
            <a:r>
              <a:rPr lang="en-US" sz="2599" dirty="0">
                <a:latin typeface="SimSun-ExtB" panose="02010609060101010101" pitchFamily="49" charset="-122"/>
                <a:ea typeface="SimSun-ExtB" panose="02010609060101010101" pitchFamily="49" charset="-122"/>
              </a:rPr>
              <a:t> once stood along </a:t>
            </a:r>
            <a:r>
              <a:rPr lang="en-US" sz="2599" dirty="0" err="1">
                <a:latin typeface="SimSun-ExtB" panose="02010609060101010101" pitchFamily="49" charset="-122"/>
                <a:ea typeface="SimSun-ExtB" panose="02010609060101010101" pitchFamily="49" charset="-122"/>
              </a:rPr>
              <a:t>Calle</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Lavezares</a:t>
            </a:r>
            <a:r>
              <a:rPr lang="en-US" sz="2599" dirty="0">
                <a:latin typeface="SimSun-ExtB" panose="02010609060101010101" pitchFamily="49" charset="-122"/>
                <a:ea typeface="SimSun-ExtB" panose="02010609060101010101" pitchFamily="49" charset="-122"/>
              </a:rPr>
              <a:t>, held his medical practice here offered free to the poor. A historic maker was placed near the site that indicates the Valenzuela house to be once the secret printing office the revolutionary paper "</a:t>
            </a:r>
            <a:r>
              <a:rPr lang="en-US" sz="2599" dirty="0" err="1">
                <a:latin typeface="SimSun-ExtB" panose="02010609060101010101" pitchFamily="49" charset="-122"/>
                <a:ea typeface="SimSun-ExtB" panose="02010609060101010101" pitchFamily="49" charset="-122"/>
              </a:rPr>
              <a:t>Ang</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Kalayaan</a:t>
            </a:r>
            <a:r>
              <a:rPr lang="en-US" sz="2599" dirty="0">
                <a:latin typeface="SimSun-ExtB" panose="02010609060101010101" pitchFamily="49" charset="-122"/>
                <a:ea typeface="SimSun-ExtB" panose="02010609060101010101" pitchFamily="49" charset="-122"/>
              </a:rPr>
              <a:t>."</a:t>
            </a:r>
            <a:endParaRPr lang="en-PH" sz="2599" dirty="0">
              <a:latin typeface="SimSun-ExtB" panose="02010609060101010101" pitchFamily="49" charset="-122"/>
              <a:ea typeface="SimSun-ExtB" panose="02010609060101010101" pitchFamily="49" charset="-122"/>
            </a:endParaRPr>
          </a:p>
        </p:txBody>
      </p:sp>
      <p:sp>
        <p:nvSpPr>
          <p:cNvPr id="7" name="TextBox 6"/>
          <p:cNvSpPr txBox="1"/>
          <p:nvPr/>
        </p:nvSpPr>
        <p:spPr>
          <a:xfrm>
            <a:off x="6114934" y="8916793"/>
            <a:ext cx="9167758" cy="4492127"/>
          </a:xfrm>
          <a:prstGeom prst="rect">
            <a:avLst/>
          </a:prstGeom>
          <a:noFill/>
        </p:spPr>
        <p:txBody>
          <a:bodyPr wrap="square" rtlCol="0">
            <a:spAutoFit/>
          </a:bodyPr>
          <a:lstStyle/>
          <a:p>
            <a:pPr algn="r"/>
            <a:r>
              <a:rPr lang="en-US" sz="2599" dirty="0">
                <a:latin typeface="SimSun-ExtB" panose="02010609060101010101" pitchFamily="49" charset="-122"/>
                <a:ea typeface="SimSun-ExtB" panose="02010609060101010101" pitchFamily="49" charset="-122"/>
              </a:rPr>
              <a:t>The </a:t>
            </a:r>
            <a:r>
              <a:rPr lang="en-US" sz="2599" dirty="0" err="1">
                <a:latin typeface="SimSun-ExtB" panose="02010609060101010101" pitchFamily="49" charset="-122"/>
                <a:ea typeface="SimSun-ExtB" panose="02010609060101010101" pitchFamily="49" charset="-122"/>
              </a:rPr>
              <a:t>Katipunan</a:t>
            </a:r>
            <a:r>
              <a:rPr lang="en-US" sz="2599" dirty="0">
                <a:latin typeface="SimSun-ExtB" panose="02010609060101010101" pitchFamily="49" charset="-122"/>
                <a:ea typeface="SimSun-ExtB" panose="02010609060101010101" pitchFamily="49" charset="-122"/>
              </a:rPr>
              <a:t> mislead the Spanish authorities by indicating the </a:t>
            </a:r>
            <a:r>
              <a:rPr lang="en-US" sz="2599" dirty="0" err="1">
                <a:latin typeface="SimSun-ExtB" panose="02010609060101010101" pitchFamily="49" charset="-122"/>
                <a:ea typeface="SimSun-ExtB" panose="02010609060101010101" pitchFamily="49" charset="-122"/>
              </a:rPr>
              <a:t>the</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Kalayaan</a:t>
            </a:r>
            <a:r>
              <a:rPr lang="en-US" sz="2599" dirty="0">
                <a:latin typeface="SimSun-ExtB" panose="02010609060101010101" pitchFamily="49" charset="-122"/>
                <a:ea typeface="SimSun-ExtB" panose="02010609060101010101" pitchFamily="49" charset="-122"/>
              </a:rPr>
              <a:t> is edited by Marcelo H. del </a:t>
            </a:r>
            <a:r>
              <a:rPr lang="en-US" sz="2599" dirty="0" err="1">
                <a:latin typeface="SimSun-ExtB" panose="02010609060101010101" pitchFamily="49" charset="-122"/>
                <a:ea typeface="SimSun-ExtB" panose="02010609060101010101" pitchFamily="49" charset="-122"/>
              </a:rPr>
              <a:t>Pilar</a:t>
            </a:r>
            <a:r>
              <a:rPr lang="en-US" sz="2599" dirty="0">
                <a:latin typeface="SimSun-ExtB" panose="02010609060101010101" pitchFamily="49" charset="-122"/>
                <a:ea typeface="SimSun-ExtB" panose="02010609060101010101" pitchFamily="49" charset="-122"/>
              </a:rPr>
              <a:t> and that Yokohama, Japan as the place of publication. But in truth, it was Emilio Jacinto who served as its editor. The maiden issue was </a:t>
            </a:r>
            <a:r>
              <a:rPr lang="en-US" sz="2599" dirty="0" err="1">
                <a:latin typeface="SimSun-ExtB" panose="02010609060101010101" pitchFamily="49" charset="-122"/>
                <a:ea typeface="SimSun-ExtB" panose="02010609060101010101" pitchFamily="49" charset="-122"/>
              </a:rPr>
              <a:t>relased</a:t>
            </a:r>
            <a:r>
              <a:rPr lang="en-US" sz="2599" dirty="0">
                <a:latin typeface="SimSun-ExtB" panose="02010609060101010101" pitchFamily="49" charset="-122"/>
                <a:ea typeface="SimSun-ExtB" panose="02010609060101010101" pitchFamily="49" charset="-122"/>
              </a:rPr>
              <a:t> in March of 1896 with </a:t>
            </a:r>
            <a:r>
              <a:rPr lang="en-US" sz="2599" dirty="0" err="1">
                <a:latin typeface="SimSun-ExtB" panose="02010609060101010101" pitchFamily="49" charset="-122"/>
                <a:ea typeface="SimSun-ExtB" panose="02010609060101010101" pitchFamily="49" charset="-122"/>
              </a:rPr>
              <a:t>detialed</a:t>
            </a:r>
            <a:r>
              <a:rPr lang="en-US" sz="2599" dirty="0">
                <a:latin typeface="SimSun-ExtB" panose="02010609060101010101" pitchFamily="49" charset="-122"/>
                <a:ea typeface="SimSun-ExtB" panose="02010609060101010101" pitchFamily="49" charset="-122"/>
              </a:rPr>
              <a:t> incidences of abuse by friars and civil employees. Copies were distributed in Manila and the provinces. However, due to lack of supplies, printing types were stolen by </a:t>
            </a:r>
            <a:r>
              <a:rPr lang="en-US" sz="2599" dirty="0" err="1">
                <a:latin typeface="SimSun-ExtB" panose="02010609060101010101" pitchFamily="49" charset="-122"/>
                <a:ea typeface="SimSun-ExtB" panose="02010609060101010101" pitchFamily="49" charset="-122"/>
              </a:rPr>
              <a:t>Katipuneros</a:t>
            </a:r>
            <a:r>
              <a:rPr lang="en-US" sz="2599" dirty="0">
                <a:latin typeface="SimSun-ExtB" panose="02010609060101010101" pitchFamily="49" charset="-122"/>
                <a:ea typeface="SimSun-ExtB" panose="02010609060101010101" pitchFamily="49" charset="-122"/>
              </a:rPr>
              <a:t> working for </a:t>
            </a:r>
            <a:r>
              <a:rPr lang="en-US" sz="2599" dirty="0" err="1">
                <a:latin typeface="SimSun-ExtB" panose="02010609060101010101" pitchFamily="49" charset="-122"/>
                <a:ea typeface="SimSun-ExtB" panose="02010609060101010101" pitchFamily="49" charset="-122"/>
              </a:rPr>
              <a:t>Diario</a:t>
            </a:r>
            <a:r>
              <a:rPr lang="en-US" sz="2599" dirty="0">
                <a:latin typeface="SimSun-ExtB" panose="02010609060101010101" pitchFamily="49" charset="-122"/>
                <a:ea typeface="SimSun-ExtB" panose="02010609060101010101" pitchFamily="49" charset="-122"/>
              </a:rPr>
              <a:t> de Manila. This incident led to the discovery by the Spanish authorities of the </a:t>
            </a:r>
            <a:r>
              <a:rPr lang="en-US" sz="2599" dirty="0" err="1">
                <a:latin typeface="SimSun-ExtB" panose="02010609060101010101" pitchFamily="49" charset="-122"/>
                <a:ea typeface="SimSun-ExtB" panose="02010609060101010101" pitchFamily="49" charset="-122"/>
              </a:rPr>
              <a:t>Kalayaan</a:t>
            </a:r>
            <a:r>
              <a:rPr lang="en-US" sz="2599" dirty="0">
                <a:latin typeface="SimSun-ExtB" panose="02010609060101010101" pitchFamily="49" charset="-122"/>
                <a:ea typeface="SimSun-ExtB" panose="02010609060101010101" pitchFamily="49" charset="-122"/>
              </a:rPr>
              <a:t>.</a:t>
            </a:r>
            <a:endParaRPr lang="en-PH" sz="2599" dirty="0">
              <a:latin typeface="SimSun-ExtB" panose="02010609060101010101" pitchFamily="49" charset="-122"/>
              <a:ea typeface="SimSun-ExtB" panose="02010609060101010101" pitchFamily="49" charset="-122"/>
            </a:endParaRPr>
          </a:p>
        </p:txBody>
      </p:sp>
      <p:sp>
        <p:nvSpPr>
          <p:cNvPr id="8" name="TextBox 7"/>
          <p:cNvSpPr txBox="1"/>
          <p:nvPr/>
        </p:nvSpPr>
        <p:spPr>
          <a:xfrm>
            <a:off x="16075464" y="9468672"/>
            <a:ext cx="8776356" cy="1759082"/>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T</a:t>
            </a:r>
            <a:r>
              <a:rPr lang="en-US" sz="2599" dirty="0">
                <a:latin typeface="SimSun-ExtB" panose="02010609060101010101" pitchFamily="49" charset="-122"/>
                <a:ea typeface="SimSun-ExtB" panose="02010609060101010101" pitchFamily="49" charset="-122"/>
              </a:rPr>
              <a:t>he </a:t>
            </a:r>
            <a:r>
              <a:rPr lang="en-US" sz="2599" dirty="0">
                <a:latin typeface="SimSun-ExtB" panose="02010609060101010101" pitchFamily="49" charset="-122"/>
                <a:ea typeface="SimSun-ExtB" panose="02010609060101010101" pitchFamily="49" charset="-122"/>
              </a:rPr>
              <a:t>house also provided temporary protection to Andres </a:t>
            </a:r>
            <a:r>
              <a:rPr lang="en-US" sz="2599" dirty="0" err="1">
                <a:latin typeface="SimSun-ExtB" panose="02010609060101010101" pitchFamily="49" charset="-122"/>
                <a:ea typeface="SimSun-ExtB" panose="02010609060101010101" pitchFamily="49" charset="-122"/>
              </a:rPr>
              <a:t>Bonifacio's</a:t>
            </a:r>
            <a:r>
              <a:rPr lang="en-US" sz="2599" dirty="0">
                <a:latin typeface="SimSun-ExtB" panose="02010609060101010101" pitchFamily="49" charset="-122"/>
                <a:ea typeface="SimSun-ExtB" panose="02010609060101010101" pitchFamily="49" charset="-122"/>
              </a:rPr>
              <a:t> widow </a:t>
            </a:r>
            <a:r>
              <a:rPr lang="en-US" sz="2599" dirty="0" err="1">
                <a:latin typeface="SimSun-ExtB" panose="02010609060101010101" pitchFamily="49" charset="-122"/>
                <a:ea typeface="SimSun-ExtB" panose="02010609060101010101" pitchFamily="49" charset="-122"/>
              </a:rPr>
              <a:t>Gregoria</a:t>
            </a:r>
            <a:r>
              <a:rPr lang="en-US" sz="2599" dirty="0">
                <a:latin typeface="SimSun-ExtB" panose="02010609060101010101" pitchFamily="49" charset="-122"/>
                <a:ea typeface="SimSun-ExtB" panose="02010609060101010101" pitchFamily="49" charset="-122"/>
              </a:rPr>
              <a:t> de Jesus and their son. It was also in this house where </a:t>
            </a:r>
            <a:r>
              <a:rPr lang="en-US" sz="2599" dirty="0" err="1">
                <a:latin typeface="SimSun-ExtB" panose="02010609060101010101" pitchFamily="49" charset="-122"/>
                <a:ea typeface="SimSun-ExtB" panose="02010609060101010101" pitchFamily="49" charset="-122"/>
              </a:rPr>
              <a:t>Bonifacio's</a:t>
            </a:r>
            <a:r>
              <a:rPr lang="en-US" sz="2599" dirty="0">
                <a:latin typeface="SimSun-ExtB" panose="02010609060101010101" pitchFamily="49" charset="-122"/>
                <a:ea typeface="SimSun-ExtB" panose="02010609060101010101" pitchFamily="49" charset="-122"/>
              </a:rPr>
              <a:t> infant son passed away to an illness. </a:t>
            </a: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103100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8063987" y="2342810"/>
            <a:ext cx="91984" cy="9014494"/>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8431925" y="3098809"/>
            <a:ext cx="13020030" cy="1343306"/>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The original church was the oldest church in the city, built by Father Juan </a:t>
            </a:r>
            <a:r>
              <a:rPr lang="en-US" sz="2599" dirty="0" err="1">
                <a:latin typeface="SimSun-ExtB" panose="02010609060101010101" pitchFamily="49" charset="-122"/>
                <a:ea typeface="SimSun-ExtB" panose="02010609060101010101" pitchFamily="49" charset="-122"/>
              </a:rPr>
              <a:t>Taranco</a:t>
            </a:r>
            <a:r>
              <a:rPr lang="en-US" sz="2599" dirty="0">
                <a:latin typeface="SimSun-ExtB" panose="02010609060101010101" pitchFamily="49" charset="-122"/>
                <a:ea typeface="SimSun-ExtB" panose="02010609060101010101" pitchFamily="49" charset="-122"/>
              </a:rPr>
              <a:t> and finished by Father Jose Valencia in 1632. Destroyed during World War II, its surviving belfry is the oldest in the city.</a:t>
            </a:r>
            <a:endParaRPr lang="en-PH" sz="2599" dirty="0">
              <a:latin typeface="SimSun-ExtB" panose="02010609060101010101" pitchFamily="49" charset="-122"/>
              <a:ea typeface="SimSun-ExtB" panose="02010609060101010101" pitchFamily="49" charset="-122"/>
            </a:endParaRPr>
          </a:p>
        </p:txBody>
      </p:sp>
      <p:sp>
        <p:nvSpPr>
          <p:cNvPr id="9" name="TextBox 8"/>
          <p:cNvSpPr txBox="1"/>
          <p:nvPr/>
        </p:nvSpPr>
        <p:spPr>
          <a:xfrm>
            <a:off x="8431925" y="4978399"/>
            <a:ext cx="13020030" cy="3292183"/>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The Church of San Diego de Alcala in </a:t>
            </a:r>
            <a:r>
              <a:rPr lang="en-US" sz="2599" dirty="0" err="1">
                <a:latin typeface="SimSun-ExtB" panose="02010609060101010101" pitchFamily="49" charset="-122"/>
                <a:ea typeface="SimSun-ExtB" panose="02010609060101010101" pitchFamily="49" charset="-122"/>
              </a:rPr>
              <a:t>Brgy</a:t>
            </a:r>
            <a:r>
              <a:rPr lang="en-US" sz="2599" dirty="0">
                <a:latin typeface="SimSun-ExtB" panose="02010609060101010101" pitchFamily="49" charset="-122"/>
                <a:ea typeface="SimSun-ExtB" panose="02010609060101010101" pitchFamily="49" charset="-122"/>
              </a:rPr>
              <a:t>. Polo in Valenzuela was completed in 1632. Residents were forced into labor to complete the church after the town gained its independence in 1623 from </a:t>
            </a:r>
            <a:r>
              <a:rPr lang="en-US" sz="2599" dirty="0" err="1">
                <a:latin typeface="SimSun-ExtB" panose="02010609060101010101" pitchFamily="49" charset="-122"/>
                <a:ea typeface="SimSun-ExtB" panose="02010609060101010101" pitchFamily="49" charset="-122"/>
              </a:rPr>
              <a:t>Catangalan</a:t>
            </a:r>
            <a:r>
              <a:rPr lang="en-US" sz="2599" dirty="0">
                <a:latin typeface="SimSun-ExtB" panose="02010609060101010101" pitchFamily="49" charset="-122"/>
                <a:ea typeface="SimSun-ExtB" panose="02010609060101010101" pitchFamily="49" charset="-122"/>
              </a:rPr>
              <a:t> through the efforts of Father Juan </a:t>
            </a:r>
            <a:r>
              <a:rPr lang="en-US" sz="2599" dirty="0" err="1">
                <a:latin typeface="SimSun-ExtB" panose="02010609060101010101" pitchFamily="49" charset="-122"/>
                <a:ea typeface="SimSun-ExtB" panose="02010609060101010101" pitchFamily="49" charset="-122"/>
              </a:rPr>
              <a:t>Taranco</a:t>
            </a:r>
            <a:r>
              <a:rPr lang="en-US" sz="2599" dirty="0">
                <a:latin typeface="SimSun-ExtB" panose="02010609060101010101" pitchFamily="49" charset="-122"/>
                <a:ea typeface="SimSun-ExtB" panose="02010609060101010101" pitchFamily="49" charset="-122"/>
              </a:rPr>
              <a:t> and Don Juan </a:t>
            </a:r>
            <a:r>
              <a:rPr lang="en-US" sz="2599" dirty="0" err="1">
                <a:latin typeface="SimSun-ExtB" panose="02010609060101010101" pitchFamily="49" charset="-122"/>
                <a:ea typeface="SimSun-ExtB" panose="02010609060101010101" pitchFamily="49" charset="-122"/>
              </a:rPr>
              <a:t>Monsod</a:t>
            </a:r>
            <a:r>
              <a:rPr lang="en-US" sz="2599" dirty="0">
                <a:latin typeface="SimSun-ExtB" panose="02010609060101010101" pitchFamily="49" charset="-122"/>
                <a:ea typeface="SimSun-ExtB" panose="02010609060101010101" pitchFamily="49" charset="-122"/>
              </a:rPr>
              <a:t>, the barangay head of Polo. The main structure was destroyed by bombs during the Japanese occupation of the Philippines in World War II. The belfry and entrance are the only parts of the four-century old edifice that remain today. They have been preserved by the citizens of Polo (now Valenzuela, Metro Manila).</a:t>
            </a:r>
            <a:endParaRPr lang="en-PH" sz="2599" dirty="0">
              <a:latin typeface="SimSun-ExtB" panose="02010609060101010101" pitchFamily="49" charset="-122"/>
              <a:ea typeface="SimSun-ExtB" panose="02010609060101010101" pitchFamily="49" charset="-122"/>
            </a:endParaRPr>
          </a:p>
        </p:txBody>
      </p:sp>
      <p:sp>
        <p:nvSpPr>
          <p:cNvPr id="10" name="TextBox 9"/>
          <p:cNvSpPr txBox="1"/>
          <p:nvPr/>
        </p:nvSpPr>
        <p:spPr>
          <a:xfrm>
            <a:off x="8431924" y="8857551"/>
            <a:ext cx="13020030" cy="1759082"/>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The belfry or bell tower of San Diego de Alcala Church is a cultural and religious relic of the bygone Spanish era. A new church has since been rebuilt and renovated adjacent to the ruins, serving as an aesthetic counterpoint to the largely unchanged tower.</a:t>
            </a: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08280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0739" y="1366996"/>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5" name="TextBox 4"/>
          <p:cNvSpPr txBox="1"/>
          <p:nvPr/>
        </p:nvSpPr>
        <p:spPr>
          <a:xfrm>
            <a:off x="3928643" y="582428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6" name="Rectangle 5"/>
          <p:cNvSpPr/>
          <p:nvPr/>
        </p:nvSpPr>
        <p:spPr>
          <a:xfrm>
            <a:off x="7538571" y="1366996"/>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7" name="TextBox 6"/>
          <p:cNvSpPr txBox="1"/>
          <p:nvPr/>
        </p:nvSpPr>
        <p:spPr>
          <a:xfrm>
            <a:off x="8926476" y="582428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8" name="Rectangle 7"/>
          <p:cNvSpPr/>
          <p:nvPr/>
        </p:nvSpPr>
        <p:spPr>
          <a:xfrm>
            <a:off x="12536404" y="1366996"/>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9" name="TextBox 8"/>
          <p:cNvSpPr txBox="1"/>
          <p:nvPr/>
        </p:nvSpPr>
        <p:spPr>
          <a:xfrm>
            <a:off x="13924308" y="582428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0" name="Rectangle 9"/>
          <p:cNvSpPr/>
          <p:nvPr/>
        </p:nvSpPr>
        <p:spPr>
          <a:xfrm>
            <a:off x="2540739" y="707004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3928643" y="1152733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Rectangle 11"/>
          <p:cNvSpPr/>
          <p:nvPr/>
        </p:nvSpPr>
        <p:spPr>
          <a:xfrm>
            <a:off x="7538571" y="707004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3" name="TextBox 12"/>
          <p:cNvSpPr txBox="1"/>
          <p:nvPr/>
        </p:nvSpPr>
        <p:spPr>
          <a:xfrm>
            <a:off x="8926476" y="1152733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4" name="Rectangle 13"/>
          <p:cNvSpPr/>
          <p:nvPr/>
        </p:nvSpPr>
        <p:spPr>
          <a:xfrm>
            <a:off x="12536404" y="707004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5" name="TextBox 14"/>
          <p:cNvSpPr txBox="1"/>
          <p:nvPr/>
        </p:nvSpPr>
        <p:spPr>
          <a:xfrm>
            <a:off x="13924308" y="1152733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17" name="Picture 2" descr="https://cdn.thecrazytourist.com/wp-content/uploads/2017/08/ccimage-20050319813_ae70b0d5bf_b-1024x683.jpg"/>
          <p:cNvPicPr>
            <a:picLocks noChangeAspect="1" noChangeArrowheads="1"/>
          </p:cNvPicPr>
          <p:nvPr/>
        </p:nvPicPr>
        <p:blipFill rotWithShape="1">
          <a:blip r:embed="rId2">
            <a:extLst>
              <a:ext uri="{28A0092B-C50C-407E-A947-70E740481C1C}">
                <a14:useLocalDpi xmlns:a14="http://schemas.microsoft.com/office/drawing/2010/main" val="0"/>
              </a:ext>
            </a:extLst>
          </a:blip>
          <a:srcRect l="826" t="1964" r="34755" b="2825"/>
          <a:stretch/>
        </p:blipFill>
        <p:spPr bwMode="auto">
          <a:xfrm>
            <a:off x="2904436" y="1675917"/>
            <a:ext cx="3894682" cy="38394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231622" y="3233565"/>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Maginhawa</a:t>
            </a:r>
            <a:r>
              <a:rPr lang="en-PH" sz="2495" b="1" dirty="0">
                <a:solidFill>
                  <a:schemeClr val="bg1"/>
                </a:solidFill>
              </a:rPr>
              <a:t> Food Park</a:t>
            </a:r>
            <a:endParaRPr lang="en-PH" sz="2495" b="1" dirty="0">
              <a:solidFill>
                <a:schemeClr val="bg1"/>
              </a:solidFill>
            </a:endParaRPr>
          </a:p>
        </p:txBody>
      </p:sp>
      <p:pic>
        <p:nvPicPr>
          <p:cNvPr id="9220" name="Picture 4" descr="Image result for eastwood quezon city"/>
          <p:cNvPicPr>
            <a:picLocks noChangeAspect="1" noChangeArrowheads="1"/>
          </p:cNvPicPr>
          <p:nvPr/>
        </p:nvPicPr>
        <p:blipFill rotWithShape="1">
          <a:blip r:embed="rId3">
            <a:extLst>
              <a:ext uri="{28A0092B-C50C-407E-A947-70E740481C1C}">
                <a14:useLocalDpi xmlns:a14="http://schemas.microsoft.com/office/drawing/2010/main" val="0"/>
              </a:ext>
            </a:extLst>
          </a:blip>
          <a:srcRect l="5447" t="519" r="18548" b="-519"/>
          <a:stretch/>
        </p:blipFill>
        <p:spPr bwMode="auto">
          <a:xfrm>
            <a:off x="7915643" y="1675916"/>
            <a:ext cx="3867933" cy="3839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229456" y="3233565"/>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Eastwood City</a:t>
            </a:r>
            <a:endParaRPr lang="en-PH" sz="2495" b="1" dirty="0">
              <a:solidFill>
                <a:schemeClr val="bg1"/>
              </a:solidFill>
            </a:endParaRPr>
          </a:p>
        </p:txBody>
      </p:sp>
      <p:pic>
        <p:nvPicPr>
          <p:cNvPr id="9222" name="Picture 6" descr="https://cdn.thecrazytourist.com/wp-content/uploads/2017/08/ccimage-shutterstock_694353994.jpg"/>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1167" t="-519" r="22049" b="519"/>
          <a:stretch/>
        </p:blipFill>
        <p:spPr bwMode="auto">
          <a:xfrm>
            <a:off x="12893674" y="1765247"/>
            <a:ext cx="3907536" cy="381675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3185888" y="3233564"/>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EDSA Shrine</a:t>
            </a:r>
            <a:endParaRPr lang="en-PH" sz="2495" b="1" dirty="0">
              <a:solidFill>
                <a:schemeClr val="bg1"/>
              </a:solidFill>
            </a:endParaRPr>
          </a:p>
        </p:txBody>
      </p:sp>
      <p:pic>
        <p:nvPicPr>
          <p:cNvPr id="9224" name="Picture 8" descr="Image result for Quezon Memorial Circle"/>
          <p:cNvPicPr>
            <a:picLocks noChangeAspect="1" noChangeArrowheads="1"/>
          </p:cNvPicPr>
          <p:nvPr/>
        </p:nvPicPr>
        <p:blipFill rotWithShape="1">
          <a:blip r:embed="rId6">
            <a:extLst>
              <a:ext uri="{28A0092B-C50C-407E-A947-70E740481C1C}">
                <a14:useLocalDpi xmlns:a14="http://schemas.microsoft.com/office/drawing/2010/main" val="0"/>
              </a:ext>
            </a:extLst>
          </a:blip>
          <a:srcRect l="20563" r="20169"/>
          <a:stretch/>
        </p:blipFill>
        <p:spPr bwMode="auto">
          <a:xfrm>
            <a:off x="2957482" y="7341972"/>
            <a:ext cx="3841636" cy="385374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258146" y="9028897"/>
            <a:ext cx="3240308"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Quezon Memorial Circle</a:t>
            </a:r>
            <a:endParaRPr lang="en-PH" sz="2495" b="1" dirty="0">
              <a:solidFill>
                <a:schemeClr val="bg1"/>
              </a:solidFill>
            </a:endParaRPr>
          </a:p>
        </p:txBody>
      </p:sp>
      <p:pic>
        <p:nvPicPr>
          <p:cNvPr id="9226" name="Picture 10" descr="Image result for Art in Island"/>
          <p:cNvPicPr>
            <a:picLocks noChangeAspect="1" noChangeArrowheads="1"/>
          </p:cNvPicPr>
          <p:nvPr/>
        </p:nvPicPr>
        <p:blipFill rotWithShape="1">
          <a:blip r:embed="rId7">
            <a:extLst>
              <a:ext uri="{28A0092B-C50C-407E-A947-70E740481C1C}">
                <a14:useLocalDpi xmlns:a14="http://schemas.microsoft.com/office/drawing/2010/main" val="0"/>
              </a:ext>
            </a:extLst>
          </a:blip>
          <a:srcRect l="10277" r="15149"/>
          <a:stretch/>
        </p:blipFill>
        <p:spPr bwMode="auto">
          <a:xfrm>
            <a:off x="7915643" y="7371817"/>
            <a:ext cx="3831861" cy="385374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188055" y="9028896"/>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Art in Island</a:t>
            </a:r>
            <a:endParaRPr lang="en-PH" sz="2495" b="1" dirty="0">
              <a:solidFill>
                <a:schemeClr val="bg1"/>
              </a:solidFill>
            </a:endParaRPr>
          </a:p>
        </p:txBody>
      </p:sp>
      <p:pic>
        <p:nvPicPr>
          <p:cNvPr id="9228" name="Picture 12" descr="https://cdn.thecrazytourist.com/wp-content/uploads/2017/08/ccimage-2628456116_3a52a56edf_b-1024x681.jpg"/>
          <p:cNvPicPr>
            <a:picLocks noChangeAspect="1" noChangeArrowheads="1"/>
          </p:cNvPicPr>
          <p:nvPr/>
        </p:nvPicPr>
        <p:blipFill rotWithShape="1">
          <a:blip r:embed="rId8">
            <a:extLst>
              <a:ext uri="{28A0092B-C50C-407E-A947-70E740481C1C}">
                <a14:useLocalDpi xmlns:a14="http://schemas.microsoft.com/office/drawing/2010/main" val="0"/>
              </a:ext>
            </a:extLst>
          </a:blip>
          <a:srcRect l="6177" r="27959"/>
          <a:stretch/>
        </p:blipFill>
        <p:spPr bwMode="auto">
          <a:xfrm>
            <a:off x="12938882" y="7371333"/>
            <a:ext cx="3817119" cy="385422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3239195" y="9028895"/>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Bookay</a:t>
            </a:r>
            <a:r>
              <a:rPr lang="en-PH" sz="2495" b="1" dirty="0">
                <a:solidFill>
                  <a:schemeClr val="bg1"/>
                </a:solidFill>
              </a:rPr>
              <a:t> </a:t>
            </a:r>
            <a:r>
              <a:rPr lang="en-PH" sz="2495" b="1" dirty="0">
                <a:solidFill>
                  <a:schemeClr val="bg1"/>
                </a:solidFill>
              </a:rPr>
              <a:t>- </a:t>
            </a:r>
            <a:r>
              <a:rPr lang="en-PH" sz="2495" b="1" dirty="0" err="1">
                <a:solidFill>
                  <a:schemeClr val="bg1"/>
                </a:solidFill>
              </a:rPr>
              <a:t>Ukay</a:t>
            </a:r>
            <a:endParaRPr lang="en-PH" sz="2495" b="1" dirty="0">
              <a:solidFill>
                <a:schemeClr val="bg1"/>
              </a:solidFill>
            </a:endParaRPr>
          </a:p>
        </p:txBody>
      </p:sp>
    </p:spTree>
    <p:extLst>
      <p:ext uri="{BB962C8B-B14F-4D97-AF65-F5344CB8AC3E}">
        <p14:creationId xmlns:p14="http://schemas.microsoft.com/office/powerpoint/2010/main" val="1236242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27753" y="2288195"/>
            <a:ext cx="29287524" cy="13782364"/>
          </a:xfrm>
          <a:prstGeom prst="rect">
            <a:avLst/>
          </a:prstGeom>
          <a:noFill/>
          <a:ln w="1206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009" y="4838441"/>
            <a:ext cx="8587593" cy="8461921"/>
          </a:xfrm>
          <a:prstGeom prst="rect">
            <a:avLst/>
          </a:prstGeom>
        </p:spPr>
      </p:pic>
      <p:sp>
        <p:nvSpPr>
          <p:cNvPr id="8" name="Rectangle 7"/>
          <p:cNvSpPr/>
          <p:nvPr/>
        </p:nvSpPr>
        <p:spPr>
          <a:xfrm>
            <a:off x="1493656" y="1240090"/>
            <a:ext cx="1086295" cy="1493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9" name="Rectangle 8"/>
          <p:cNvSpPr/>
          <p:nvPr/>
        </p:nvSpPr>
        <p:spPr>
          <a:xfrm>
            <a:off x="1256028" y="1986918"/>
            <a:ext cx="1901016" cy="74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0" name="Rectangle 9"/>
          <p:cNvSpPr/>
          <p:nvPr/>
        </p:nvSpPr>
        <p:spPr>
          <a:xfrm>
            <a:off x="31049923" y="1832037"/>
            <a:ext cx="1901016" cy="74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1" name="Rectangle 10"/>
          <p:cNvSpPr/>
          <p:nvPr/>
        </p:nvSpPr>
        <p:spPr>
          <a:xfrm>
            <a:off x="1256028" y="15697145"/>
            <a:ext cx="1901016" cy="74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2" name="Rectangle 11"/>
          <p:cNvSpPr/>
          <p:nvPr/>
        </p:nvSpPr>
        <p:spPr>
          <a:xfrm>
            <a:off x="31049923" y="15557115"/>
            <a:ext cx="1901016" cy="74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3" name="TextBox 12"/>
          <p:cNvSpPr txBox="1"/>
          <p:nvPr/>
        </p:nvSpPr>
        <p:spPr>
          <a:xfrm>
            <a:off x="2859087" y="4838442"/>
            <a:ext cx="8569696" cy="8154412"/>
          </a:xfrm>
          <a:prstGeom prst="rect">
            <a:avLst/>
          </a:prstGeom>
          <a:noFill/>
        </p:spPr>
        <p:txBody>
          <a:bodyPr wrap="square" rtlCol="0">
            <a:spAutoFit/>
          </a:bodyPr>
          <a:lstStyle/>
          <a:p>
            <a:pPr algn="just"/>
            <a:r>
              <a:rPr lang="en-US" sz="3742" dirty="0">
                <a:latin typeface="SimSun-ExtB" panose="02010609060101010101" pitchFamily="49" charset="-122"/>
                <a:ea typeface="SimSun-ExtB" panose="02010609060101010101" pitchFamily="49" charset="-122"/>
              </a:rPr>
              <a:t/>
            </a:r>
            <a:br>
              <a:rPr lang="en-US" sz="3742" dirty="0">
                <a:latin typeface="SimSun-ExtB" panose="02010609060101010101" pitchFamily="49" charset="-122"/>
                <a:ea typeface="SimSun-ExtB" panose="02010609060101010101" pitchFamily="49" charset="-122"/>
              </a:rPr>
            </a:br>
            <a:r>
              <a:rPr lang="en-US" sz="3742" dirty="0" err="1">
                <a:latin typeface="SimSun-ExtB" panose="02010609060101010101" pitchFamily="49" charset="-122"/>
                <a:ea typeface="SimSun-ExtB" panose="02010609060101010101" pitchFamily="49" charset="-122"/>
              </a:rPr>
              <a:t>Maginhawa</a:t>
            </a:r>
            <a:r>
              <a:rPr lang="en-US" sz="3742" dirty="0">
                <a:latin typeface="SimSun-ExtB" panose="02010609060101010101" pitchFamily="49" charset="-122"/>
                <a:ea typeface="SimSun-ExtB" panose="02010609060101010101" pitchFamily="49" charset="-122"/>
              </a:rPr>
              <a:t> Street in Quezon City is one of the top go-to places for a food trip around the metro. However, the turnover rate in the area has become really high lately. I’m having a hard time keeping this list updated every time a new restaurant opens or closes in the area. To make my life easier, I’ve decided to just narrow down this list to 10 places to eat in the </a:t>
            </a:r>
            <a:r>
              <a:rPr lang="en-US" sz="3742" dirty="0" err="1">
                <a:latin typeface="SimSun-ExtB" panose="02010609060101010101" pitchFamily="49" charset="-122"/>
                <a:ea typeface="SimSun-ExtB" panose="02010609060101010101" pitchFamily="49" charset="-122"/>
              </a:rPr>
              <a:t>Maginhawa</a:t>
            </a:r>
            <a:r>
              <a:rPr lang="en-US" sz="3742" dirty="0">
                <a:latin typeface="SimSun-ExtB" panose="02010609060101010101" pitchFamily="49" charset="-122"/>
                <a:ea typeface="SimSun-ExtB" panose="02010609060101010101" pitchFamily="49" charset="-122"/>
              </a:rPr>
              <a:t> area (which are still open as of January 2019).</a:t>
            </a:r>
            <a:endParaRPr lang="en-PH" sz="3742" dirty="0">
              <a:latin typeface="SimSun-ExtB" panose="02010609060101010101" pitchFamily="49" charset="-122"/>
              <a:ea typeface="SimSun-ExtB" panose="02010609060101010101" pitchFamily="49" charset="-122"/>
            </a:endParaRPr>
          </a:p>
        </p:txBody>
      </p:sp>
      <p:sp>
        <p:nvSpPr>
          <p:cNvPr id="14" name="TextBox 13"/>
          <p:cNvSpPr txBox="1"/>
          <p:nvPr/>
        </p:nvSpPr>
        <p:spPr>
          <a:xfrm>
            <a:off x="21545039" y="4550505"/>
            <a:ext cx="9301398" cy="9075016"/>
          </a:xfrm>
          <a:prstGeom prst="rect">
            <a:avLst/>
          </a:prstGeom>
          <a:noFill/>
        </p:spPr>
        <p:txBody>
          <a:bodyPr wrap="square" rtlCol="0">
            <a:spAutoFit/>
          </a:bodyPr>
          <a:lstStyle/>
          <a:p>
            <a:pPr algn="just"/>
            <a:r>
              <a:rPr lang="en-US" sz="3742" dirty="0">
                <a:latin typeface="SimSun-ExtB" panose="02010609060101010101" pitchFamily="49" charset="-122"/>
                <a:ea typeface="SimSun-ExtB" panose="02010609060101010101" pitchFamily="49" charset="-122"/>
              </a:rPr>
              <a:t>These are the tried-and-tested restaurants in the </a:t>
            </a:r>
            <a:r>
              <a:rPr lang="en-US" sz="3742" dirty="0" err="1">
                <a:latin typeface="SimSun-ExtB" panose="02010609060101010101" pitchFamily="49" charset="-122"/>
                <a:ea typeface="SimSun-ExtB" panose="02010609060101010101" pitchFamily="49" charset="-122"/>
              </a:rPr>
              <a:t>Maginhawa</a:t>
            </a:r>
            <a:r>
              <a:rPr lang="en-US" sz="3742" dirty="0">
                <a:latin typeface="SimSun-ExtB" panose="02010609060101010101" pitchFamily="49" charset="-122"/>
                <a:ea typeface="SimSun-ExtB" panose="02010609060101010101" pitchFamily="49" charset="-122"/>
              </a:rPr>
              <a:t> area (including </a:t>
            </a:r>
            <a:r>
              <a:rPr lang="en-US" sz="3742" dirty="0" err="1">
                <a:latin typeface="SimSun-ExtB" panose="02010609060101010101" pitchFamily="49" charset="-122"/>
                <a:ea typeface="SimSun-ExtB" panose="02010609060101010101" pitchFamily="49" charset="-122"/>
              </a:rPr>
              <a:t>Malingap</a:t>
            </a:r>
            <a:r>
              <a:rPr lang="en-US" sz="3742" dirty="0">
                <a:latin typeface="SimSun-ExtB" panose="02010609060101010101" pitchFamily="49" charset="-122"/>
                <a:ea typeface="SimSun-ExtB" panose="02010609060101010101" pitchFamily="49" charset="-122"/>
              </a:rPr>
              <a:t> street and nearby side-streets) which I personally recommend and frequent a lot. I picked these places because of the quality of their food and not just their “Instagram-worthiness” or novelty/gimmicky factor. Frankly, I think the over-saturation of restaurants in the area, particularly the food parks (there are just too many) caused many smaller businesses to close down. Anyway, here are my favorites.</a:t>
            </a:r>
            <a:endParaRPr lang="en-PH" sz="3742"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73935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99367" y="6102425"/>
            <a:ext cx="20945120" cy="9983986"/>
          </a:xfrm>
          <a:prstGeom prst="rect">
            <a:avLst/>
          </a:prstGeom>
          <a:noFill/>
          <a:ln w="136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4" name="Rectangle 3"/>
          <p:cNvSpPr/>
          <p:nvPr/>
        </p:nvSpPr>
        <p:spPr>
          <a:xfrm>
            <a:off x="4802621" y="5525037"/>
            <a:ext cx="22307232" cy="11138764"/>
          </a:xfrm>
          <a:prstGeom prst="rect">
            <a:avLst/>
          </a:prstGeom>
          <a:noFill/>
          <a:ln w="136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1026" name="Picture 2" descr="Image result for eastwood c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438" y="1248576"/>
            <a:ext cx="11005596" cy="85529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26824" y="10378884"/>
            <a:ext cx="19858825" cy="4752294"/>
          </a:xfrm>
          <a:prstGeom prst="rect">
            <a:avLst/>
          </a:prstGeom>
          <a:noFill/>
        </p:spPr>
        <p:txBody>
          <a:bodyPr wrap="square" rtlCol="0">
            <a:spAutoFit/>
          </a:bodyPr>
          <a:lstStyle/>
          <a:p>
            <a:pPr algn="ctr"/>
            <a:r>
              <a:rPr lang="en-US" sz="2911" dirty="0">
                <a:latin typeface="SimSun-ExtB" panose="02010609060101010101" pitchFamily="49" charset="-122"/>
                <a:ea typeface="SimSun-ExtB" panose="02010609060101010101" pitchFamily="49" charset="-122"/>
              </a:rPr>
              <a:t>Eastwood City is the Philippines’ very first “live-work-play” community, which offers residents and visitors a total experience – entertainment, shopping, dining, and other exciting attractions.</a:t>
            </a:r>
          </a:p>
          <a:p>
            <a:pPr algn="ctr"/>
            <a:endParaRPr lang="en-US" sz="2911" dirty="0">
              <a:latin typeface="SimSun-ExtB" panose="02010609060101010101" pitchFamily="49" charset="-122"/>
              <a:ea typeface="SimSun-ExtB" panose="02010609060101010101" pitchFamily="49" charset="-122"/>
            </a:endParaRPr>
          </a:p>
          <a:p>
            <a:pPr algn="ctr"/>
            <a:r>
              <a:rPr lang="en-US" sz="2911" dirty="0">
                <a:latin typeface="SimSun-ExtB" panose="02010609060101010101" pitchFamily="49" charset="-122"/>
                <a:ea typeface="SimSun-ExtB" panose="02010609060101010101" pitchFamily="49" charset="-122"/>
              </a:rPr>
              <a:t>EPHI is a company under </a:t>
            </a:r>
            <a:r>
              <a:rPr lang="en-US" sz="2911" dirty="0" err="1">
                <a:latin typeface="SimSun-ExtB" panose="02010609060101010101" pitchFamily="49" charset="-122"/>
                <a:ea typeface="SimSun-ExtB" panose="02010609060101010101" pitchFamily="49" charset="-122"/>
              </a:rPr>
              <a:t>Megaworld</a:t>
            </a:r>
            <a:r>
              <a:rPr lang="en-US" sz="2911" dirty="0">
                <a:latin typeface="SimSun-ExtB" panose="02010609060101010101" pitchFamily="49" charset="-122"/>
                <a:ea typeface="SimSun-ExtB" panose="02010609060101010101" pitchFamily="49" charset="-122"/>
              </a:rPr>
              <a:t> Corporation, considered the number one residential condominium developer and BPO office space provider and landlord in the country </a:t>
            </a:r>
            <a:r>
              <a:rPr lang="en-US" sz="2911">
                <a:latin typeface="SimSun-ExtB" panose="02010609060101010101" pitchFamily="49" charset="-122"/>
                <a:ea typeface="SimSun-ExtB" panose="02010609060101010101" pitchFamily="49" charset="-122"/>
              </a:rPr>
              <a:t>today</a:t>
            </a:r>
            <a:r>
              <a:rPr lang="en-US" sz="2911">
                <a:latin typeface="SimSun-ExtB" panose="02010609060101010101" pitchFamily="49" charset="-122"/>
                <a:ea typeface="SimSun-ExtB" panose="02010609060101010101" pitchFamily="49" charset="-122"/>
              </a:rPr>
              <a:t>.</a:t>
            </a:r>
          </a:p>
          <a:p>
            <a:pPr algn="ctr"/>
            <a:endParaRPr lang="en-US" sz="2911" dirty="0">
              <a:latin typeface="SimSun-ExtB" panose="02010609060101010101" pitchFamily="49" charset="-122"/>
              <a:ea typeface="SimSun-ExtB" panose="02010609060101010101" pitchFamily="49" charset="-122"/>
            </a:endParaRPr>
          </a:p>
          <a:p>
            <a:pPr algn="ctr"/>
            <a:r>
              <a:rPr lang="en-US" sz="2911" dirty="0">
                <a:latin typeface="SimSun-ExtB" panose="02010609060101010101" pitchFamily="49" charset="-122"/>
                <a:ea typeface="SimSun-ExtB" panose="02010609060101010101" pitchFamily="49" charset="-122"/>
              </a:rPr>
              <a:t>Go shopping in luxurious high-end stores or go the craft route with trinkets at the local flea market. Eat local or western with both upscale restaurants and hole in the wall stalls. Veg out at the Movie House, sit down and have a drink at one of the trendy bars or enjoy the outdoors in the courtyard surrounded by palm trees when you’re looking for entertainment.</a:t>
            </a:r>
            <a:endParaRPr lang="en-PH" sz="2911"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90790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4581" y="3518232"/>
            <a:ext cx="20945120" cy="9983986"/>
          </a:xfrm>
          <a:prstGeom prst="rect">
            <a:avLst/>
          </a:prstGeom>
          <a:noFill/>
          <a:ln w="136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6" name="Rectangle 5"/>
          <p:cNvSpPr/>
          <p:nvPr/>
        </p:nvSpPr>
        <p:spPr>
          <a:xfrm>
            <a:off x="2277835" y="2940844"/>
            <a:ext cx="22307232" cy="11138764"/>
          </a:xfrm>
          <a:prstGeom prst="rect">
            <a:avLst/>
          </a:prstGeom>
          <a:noFill/>
          <a:ln w="136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2050" name="Picture 2" descr="Image result for edsa shrine"/>
          <p:cNvPicPr>
            <a:picLocks noChangeAspect="1" noChangeArrowheads="1"/>
          </p:cNvPicPr>
          <p:nvPr/>
        </p:nvPicPr>
        <p:blipFill rotWithShape="1">
          <a:blip r:embed="rId2">
            <a:extLst>
              <a:ext uri="{28A0092B-C50C-407E-A947-70E740481C1C}">
                <a14:useLocalDpi xmlns:a14="http://schemas.microsoft.com/office/drawing/2010/main" val="0"/>
              </a:ext>
            </a:extLst>
          </a:blip>
          <a:srcRect l="11009" t="-1" r="19217" b="-521"/>
          <a:stretch/>
        </p:blipFill>
        <p:spPr bwMode="auto">
          <a:xfrm>
            <a:off x="20579354" y="4182017"/>
            <a:ext cx="8011423" cy="8656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26784" y="4863020"/>
            <a:ext cx="16300366" cy="7292381"/>
          </a:xfrm>
          <a:prstGeom prst="rect">
            <a:avLst/>
          </a:prstGeom>
          <a:noFill/>
        </p:spPr>
        <p:txBody>
          <a:bodyPr wrap="square" rtlCol="0">
            <a:spAutoFit/>
          </a:bodyPr>
          <a:lstStyle/>
          <a:p>
            <a:r>
              <a:rPr lang="en-US" sz="3119" dirty="0">
                <a:latin typeface="SimSun-ExtB" panose="02010609060101010101" pitchFamily="49" charset="-122"/>
                <a:ea typeface="SimSun-ExtB" panose="02010609060101010101" pitchFamily="49" charset="-122"/>
              </a:rPr>
              <a:t>Sitting at the corner of EDSA and </a:t>
            </a:r>
            <a:r>
              <a:rPr lang="en-US" sz="3119" dirty="0" err="1">
                <a:latin typeface="SimSun-ExtB" panose="02010609060101010101" pitchFamily="49" charset="-122"/>
                <a:ea typeface="SimSun-ExtB" panose="02010609060101010101" pitchFamily="49" charset="-122"/>
              </a:rPr>
              <a:t>Ortigas</a:t>
            </a:r>
            <a:r>
              <a:rPr lang="en-US" sz="3119" dirty="0">
                <a:latin typeface="SimSun-ExtB" panose="02010609060101010101" pitchFamily="49" charset="-122"/>
                <a:ea typeface="SimSun-ExtB" panose="02010609060101010101" pitchFamily="49" charset="-122"/>
              </a:rPr>
              <a:t> Avenue, the Shrine of Mary, Queen of Peace or commonly known as the EDSA Shrine, has just been recognized by the National Commission for Culture and the Arts (NCCA) as an “important cultural property.” This simply means that the shrine will be able to receive government funding for its conservation and restoration.</a:t>
            </a:r>
          </a:p>
          <a:p>
            <a:endParaRPr lang="en-US" sz="3119" dirty="0">
              <a:latin typeface="SimSun-ExtB" panose="02010609060101010101" pitchFamily="49" charset="-122"/>
              <a:ea typeface="SimSun-ExtB" panose="02010609060101010101" pitchFamily="49" charset="-122"/>
            </a:endParaRPr>
          </a:p>
          <a:p>
            <a:r>
              <a:rPr lang="en-US" sz="3119" dirty="0">
                <a:latin typeface="SimSun-ExtB" panose="02010609060101010101" pitchFamily="49" charset="-122"/>
                <a:ea typeface="SimSun-ExtB" panose="02010609060101010101" pitchFamily="49" charset="-122"/>
              </a:rPr>
              <a:t>The declaration reads, “The church is uniquely designed in terms of function and form which can be easily be distinguished as </a:t>
            </a:r>
            <a:r>
              <a:rPr lang="en-US" sz="3119" dirty="0" err="1">
                <a:latin typeface="SimSun-ExtB" panose="02010609060101010101" pitchFamily="49" charset="-122"/>
                <a:ea typeface="SimSun-ExtB" panose="02010609060101010101" pitchFamily="49" charset="-122"/>
              </a:rPr>
              <a:t>Mañosa’s</a:t>
            </a:r>
            <a:r>
              <a:rPr lang="en-US" sz="3119" dirty="0">
                <a:latin typeface="SimSun-ExtB" panose="02010609060101010101" pitchFamily="49" charset="-122"/>
                <a:ea typeface="SimSun-ExtB" panose="02010609060101010101" pitchFamily="49" charset="-122"/>
              </a:rPr>
              <a:t> work. It represents a modern take on Filipino architecture and adaptation of tropical architecture.”</a:t>
            </a:r>
          </a:p>
          <a:p>
            <a:endParaRPr lang="en-US" sz="3119" dirty="0">
              <a:latin typeface="SimSun-ExtB" panose="02010609060101010101" pitchFamily="49" charset="-122"/>
              <a:ea typeface="SimSun-ExtB" panose="02010609060101010101" pitchFamily="49" charset="-122"/>
            </a:endParaRPr>
          </a:p>
          <a:p>
            <a:r>
              <a:rPr lang="en-US" sz="3119" dirty="0">
                <a:latin typeface="SimSun-ExtB" panose="02010609060101010101" pitchFamily="49" charset="-122"/>
                <a:ea typeface="SimSun-ExtB" panose="02010609060101010101" pitchFamily="49" charset="-122"/>
              </a:rPr>
              <a:t>The shrine is notably recognized for its bronze statue of Our Lady of Queen of Peace, which was designed by artist Virginia Ty-Navarro. In the same article by Denise </a:t>
            </a:r>
            <a:r>
              <a:rPr lang="en-US" sz="3119" dirty="0" err="1">
                <a:latin typeface="SimSun-ExtB" panose="02010609060101010101" pitchFamily="49" charset="-122"/>
                <a:ea typeface="SimSun-ExtB" panose="02010609060101010101" pitchFamily="49" charset="-122"/>
              </a:rPr>
              <a:t>Mañosa</a:t>
            </a:r>
            <a:r>
              <a:rPr lang="en-US" sz="3119" dirty="0">
                <a:latin typeface="SimSun-ExtB" panose="02010609060101010101" pitchFamily="49" charset="-122"/>
                <a:ea typeface="SimSun-ExtB" panose="02010609060101010101" pitchFamily="49" charset="-122"/>
              </a:rPr>
              <a:t>, she also noted that consultants once predicted for the statue of the Blessed Virgin to break once a typhoon hit it. But since its completion, the image never shattered once.</a:t>
            </a:r>
            <a:endParaRPr lang="en-PH" sz="311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49080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959692" y="1010949"/>
            <a:ext cx="12891263" cy="9980333"/>
          </a:xfrm>
          <a:prstGeom prst="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591" y="2284828"/>
            <a:ext cx="6537222" cy="6548011"/>
          </a:xfrm>
          <a:prstGeom prst="rect">
            <a:avLst/>
          </a:prstGeom>
        </p:spPr>
      </p:pic>
      <p:sp>
        <p:nvSpPr>
          <p:cNvPr id="12" name="TextBox 11"/>
          <p:cNvSpPr txBox="1"/>
          <p:nvPr/>
        </p:nvSpPr>
        <p:spPr>
          <a:xfrm>
            <a:off x="9356465" y="2284827"/>
            <a:ext cx="7840962" cy="7291996"/>
          </a:xfrm>
          <a:prstGeom prst="rect">
            <a:avLst/>
          </a:prstGeom>
          <a:noFill/>
        </p:spPr>
        <p:txBody>
          <a:bodyPr wrap="square" rtlCol="0">
            <a:spAutoFit/>
          </a:bodyPr>
          <a:lstStyle/>
          <a:p>
            <a:pPr fontAlgn="base"/>
            <a:r>
              <a:rPr lang="en-US" sz="2599" dirty="0">
                <a:latin typeface="SimSun-ExtB" panose="02010609060101010101" pitchFamily="49" charset="-122"/>
                <a:ea typeface="SimSun-ExtB" panose="02010609060101010101" pitchFamily="49" charset="-122"/>
              </a:rPr>
              <a:t>Visit the very first Catholic Church in Caloocan City. San Roque </a:t>
            </a:r>
            <a:r>
              <a:rPr lang="en-US" sz="2599" dirty="0" err="1">
                <a:latin typeface="SimSun-ExtB" panose="02010609060101010101" pitchFamily="49" charset="-122"/>
                <a:ea typeface="SimSun-ExtB" panose="02010609060101010101" pitchFamily="49" charset="-122"/>
              </a:rPr>
              <a:t>Cathdral</a:t>
            </a:r>
            <a:r>
              <a:rPr lang="en-US" sz="2599" dirty="0">
                <a:latin typeface="SimSun-ExtB" panose="02010609060101010101" pitchFamily="49" charset="-122"/>
                <a:ea typeface="SimSun-ExtB" panose="02010609060101010101" pitchFamily="49" charset="-122"/>
              </a:rPr>
              <a:t> has been blessed by Pope John Paul II, which is a huge deal in the Philippines! He apparently granted that the San </a:t>
            </a:r>
            <a:r>
              <a:rPr lang="en-US" sz="2599" dirty="0" err="1">
                <a:latin typeface="SimSun-ExtB" panose="02010609060101010101" pitchFamily="49" charset="-122"/>
                <a:ea typeface="SimSun-ExtB" panose="02010609060101010101" pitchFamily="49" charset="-122"/>
              </a:rPr>
              <a:t>Rouque</a:t>
            </a:r>
            <a:r>
              <a:rPr lang="en-US" sz="2599" dirty="0">
                <a:latin typeface="SimSun-ExtB" panose="02010609060101010101" pitchFamily="49" charset="-122"/>
                <a:ea typeface="SimSun-ExtB" panose="02010609060101010101" pitchFamily="49" charset="-122"/>
              </a:rPr>
              <a:t> Cathedral to attain the level &amp; dignity of a Cathedral Church. As you can imagine, this has made San Roque Cathedral the pride and joy of Caloocan.</a:t>
            </a:r>
          </a:p>
          <a:p>
            <a:pPr fontAlgn="base"/>
            <a:endParaRPr lang="en-US" sz="2599" dirty="0">
              <a:latin typeface="SimSun-ExtB" panose="02010609060101010101" pitchFamily="49" charset="-122"/>
              <a:ea typeface="SimSun-ExtB" panose="02010609060101010101" pitchFamily="49" charset="-122"/>
            </a:endParaRPr>
          </a:p>
          <a:p>
            <a:pPr fontAlgn="base"/>
            <a:r>
              <a:rPr lang="en-US" sz="2599" dirty="0">
                <a:latin typeface="SimSun-ExtB" panose="02010609060101010101" pitchFamily="49" charset="-122"/>
                <a:ea typeface="SimSun-ExtB" panose="02010609060101010101" pitchFamily="49" charset="-122"/>
              </a:rPr>
              <a:t>Sunday mass here is grand with locals piling into the pews for hours of worship. You don’t have to be Catholic to come and witness this principal practice in Philippine culture. The cathedral, itself, is a beautiful sight to be seen with a grand ceiling and intricate statues of Jesus on the cross. A visit here will make for quite the memorable experience.</a:t>
            </a:r>
          </a:p>
          <a:p>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4090132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94129" y="2597958"/>
            <a:ext cx="21170017" cy="10782324"/>
          </a:xfrm>
          <a:prstGeom prst="rect">
            <a:avLst/>
          </a:prstGeom>
          <a:noFill/>
          <a:ln w="1270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4" name="Rectangle 3"/>
          <p:cNvSpPr/>
          <p:nvPr/>
        </p:nvSpPr>
        <p:spPr>
          <a:xfrm>
            <a:off x="7815287" y="1919025"/>
            <a:ext cx="22927702" cy="12186868"/>
          </a:xfrm>
          <a:prstGeom prst="rect">
            <a:avLst/>
          </a:prstGeom>
          <a:noFill/>
          <a:ln w="1270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1026" name="Picture 2" descr="https://cdn.thecrazytourist.com/wp-content/uploads/2017/08/ccimage-shutterstock_616554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725" y="1228775"/>
            <a:ext cx="9901124" cy="66040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n-Island-PH"/>
          <p:cNvPicPr>
            <a:picLocks noChangeAspect="1" noChangeArrowheads="1"/>
          </p:cNvPicPr>
          <p:nvPr/>
        </p:nvPicPr>
        <p:blipFill rotWithShape="1">
          <a:blip r:embed="rId3">
            <a:extLst>
              <a:ext uri="{28A0092B-C50C-407E-A947-70E740481C1C}">
                <a14:useLocalDpi xmlns:a14="http://schemas.microsoft.com/office/drawing/2010/main" val="0"/>
              </a:ext>
            </a:extLst>
          </a:blip>
          <a:srcRect l="11038" t="449" r="3337" b="-449"/>
          <a:stretch/>
        </p:blipFill>
        <p:spPr bwMode="auto">
          <a:xfrm>
            <a:off x="2864725" y="8149660"/>
            <a:ext cx="9907724" cy="66120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331998" y="3085620"/>
            <a:ext cx="15965999" cy="2224047"/>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This unique destination located in the hipster neighborhood of </a:t>
            </a:r>
            <a:r>
              <a:rPr lang="en-US" sz="3326" dirty="0" err="1">
                <a:latin typeface="SimSun-ExtB" panose="02010609060101010101" pitchFamily="49" charset="-122"/>
                <a:ea typeface="SimSun-ExtB" panose="02010609060101010101" pitchFamily="49" charset="-122"/>
              </a:rPr>
              <a:t>Cubao</a:t>
            </a:r>
            <a:r>
              <a:rPr lang="en-US" sz="3326" dirty="0">
                <a:latin typeface="SimSun-ExtB" panose="02010609060101010101" pitchFamily="49" charset="-122"/>
                <a:ea typeface="SimSun-ExtB" panose="02010609060101010101" pitchFamily="49" charset="-122"/>
              </a:rPr>
              <a:t> Expo has been dubbed as the world’s first selfie museum. The beautiful 3D paintings encourage guests to take selfies with themselves as the center piece.</a:t>
            </a:r>
            <a:endParaRPr lang="en-PH" sz="3326" dirty="0">
              <a:latin typeface="SimSun-ExtB" panose="02010609060101010101" pitchFamily="49" charset="-122"/>
              <a:ea typeface="SimSun-ExtB" panose="02010609060101010101" pitchFamily="49" charset="-122"/>
            </a:endParaRPr>
          </a:p>
        </p:txBody>
      </p:sp>
      <p:sp>
        <p:nvSpPr>
          <p:cNvPr id="6" name="TextBox 5"/>
          <p:cNvSpPr txBox="1"/>
          <p:nvPr/>
        </p:nvSpPr>
        <p:spPr>
          <a:xfrm>
            <a:off x="13331997" y="5376257"/>
            <a:ext cx="15965999" cy="3288082"/>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Art In Island is a 3D interactive art museum and one of the biggest of its kind here in the Philippines and in the world! We invite everyone to "BE PART OF ART" by being creative with your poses and taking pictures as much as you want!</a:t>
            </a:r>
          </a:p>
          <a:p>
            <a:r>
              <a:rPr lang="en-US" sz="3326" dirty="0">
                <a:latin typeface="SimSun-ExtB" panose="02010609060101010101" pitchFamily="49" charset="-122"/>
                <a:ea typeface="SimSun-ExtB" panose="02010609060101010101" pitchFamily="49" charset="-122"/>
              </a:rPr>
              <a:t/>
            </a:r>
            <a:br>
              <a:rPr lang="en-US" sz="3326" dirty="0">
                <a:latin typeface="SimSun-ExtB" panose="02010609060101010101" pitchFamily="49" charset="-122"/>
                <a:ea typeface="SimSun-ExtB" panose="02010609060101010101" pitchFamily="49" charset="-122"/>
              </a:rPr>
            </a:br>
            <a:endParaRPr lang="en-PH" sz="3326" dirty="0">
              <a:latin typeface="SimSun-ExtB" panose="02010609060101010101" pitchFamily="49" charset="-122"/>
              <a:ea typeface="SimSun-ExtB" panose="02010609060101010101" pitchFamily="49" charset="-122"/>
            </a:endParaRPr>
          </a:p>
        </p:txBody>
      </p:sp>
      <p:sp>
        <p:nvSpPr>
          <p:cNvPr id="8" name="TextBox 7"/>
          <p:cNvSpPr txBox="1"/>
          <p:nvPr/>
        </p:nvSpPr>
        <p:spPr>
          <a:xfrm>
            <a:off x="13331996" y="7782708"/>
            <a:ext cx="15965999" cy="5948166"/>
          </a:xfrm>
          <a:prstGeom prst="rect">
            <a:avLst/>
          </a:prstGeom>
          <a:noFill/>
        </p:spPr>
        <p:txBody>
          <a:bodyPr wrap="square" rtlCol="0">
            <a:spAutoFit/>
          </a:bodyPr>
          <a:lstStyle/>
          <a:p>
            <a:pPr fontAlgn="base"/>
            <a:r>
              <a:rPr lang="en-US" sz="3326" dirty="0">
                <a:latin typeface="SimSun-ExtB" panose="02010609060101010101" pitchFamily="49" charset="-122"/>
                <a:ea typeface="SimSun-ExtB" panose="02010609060101010101" pitchFamily="49" charset="-122"/>
              </a:rPr>
              <a:t>You’ve seen those Facebook photos of people posing with life-size art pieces that seem to transport them into the photo, right? Well, now it’s your turn</a:t>
            </a:r>
            <a:r>
              <a:rPr lang="en-US" sz="3326" dirty="0">
                <a:latin typeface="SimSun-ExtB" panose="02010609060101010101" pitchFamily="49" charset="-122"/>
                <a:ea typeface="SimSun-ExtB" panose="02010609060101010101" pitchFamily="49" charset="-122"/>
              </a:rPr>
              <a:t>.</a:t>
            </a:r>
          </a:p>
          <a:p>
            <a:pPr fontAlgn="base"/>
            <a:endParaRPr lang="en-US" sz="3326" dirty="0">
              <a:latin typeface="SimSun-ExtB" panose="02010609060101010101" pitchFamily="49" charset="-122"/>
              <a:ea typeface="SimSun-ExtB" panose="02010609060101010101" pitchFamily="49" charset="-122"/>
            </a:endParaRPr>
          </a:p>
          <a:p>
            <a:pPr fontAlgn="base"/>
            <a:r>
              <a:rPr lang="en-US" sz="3326" dirty="0">
                <a:latin typeface="SimSun-ExtB" panose="02010609060101010101" pitchFamily="49" charset="-122"/>
                <a:ea typeface="SimSun-ExtB" panose="02010609060101010101" pitchFamily="49" charset="-122"/>
              </a:rPr>
              <a:t>At Art in Island in Quezon, you can help make each piece of art come to life with you as the star. These 3D paintings and photos swallow you whole and trick the camera into thinking that you are really riding a wild chariot of wild horses, that you are part of Santa’s reindeer troop, that you’re riding on Aladdin’s magic carpet, or that you are about to get your head bitten off my a ferocious lion.</a:t>
            </a:r>
          </a:p>
          <a:p>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912984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49277" y="5093244"/>
            <a:ext cx="22237453" cy="11363114"/>
          </a:xfrm>
          <a:prstGeom prst="rect">
            <a:avLst/>
          </a:prstGeom>
          <a:noFill/>
          <a:ln w="1270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6" name="Rectangle 5"/>
          <p:cNvSpPr/>
          <p:nvPr/>
        </p:nvSpPr>
        <p:spPr>
          <a:xfrm>
            <a:off x="3267842" y="4485377"/>
            <a:ext cx="24000324" cy="12458443"/>
          </a:xfrm>
          <a:prstGeom prst="rect">
            <a:avLst/>
          </a:prstGeom>
          <a:noFill/>
          <a:ln w="1270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4" name="Picture 12" descr="https://cdn.thecrazytourist.com/wp-content/uploads/2017/08/ccimage-2628456116_3a52a56edf_b-1024x681.jpg"/>
          <p:cNvPicPr>
            <a:picLocks noChangeAspect="1" noChangeArrowheads="1"/>
          </p:cNvPicPr>
          <p:nvPr/>
        </p:nvPicPr>
        <p:blipFill rotWithShape="1">
          <a:blip r:embed="rId2">
            <a:extLst>
              <a:ext uri="{28A0092B-C50C-407E-A947-70E740481C1C}">
                <a14:useLocalDpi xmlns:a14="http://schemas.microsoft.com/office/drawing/2010/main" val="0"/>
              </a:ext>
            </a:extLst>
          </a:blip>
          <a:srcRect l="6177" r="27959"/>
          <a:stretch/>
        </p:blipFill>
        <p:spPr bwMode="auto">
          <a:xfrm>
            <a:off x="9473488" y="2208603"/>
            <a:ext cx="4984980" cy="50334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850131" y="4485377"/>
            <a:ext cx="4231692" cy="627996"/>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3326" b="1" dirty="0" err="1">
                <a:solidFill>
                  <a:schemeClr val="bg1"/>
                </a:solidFill>
              </a:rPr>
              <a:t>Bookay</a:t>
            </a:r>
            <a:r>
              <a:rPr lang="en-PH" sz="3326" b="1" dirty="0">
                <a:solidFill>
                  <a:schemeClr val="bg1"/>
                </a:solidFill>
              </a:rPr>
              <a:t> </a:t>
            </a:r>
            <a:r>
              <a:rPr lang="en-PH" sz="3326" b="1" dirty="0">
                <a:solidFill>
                  <a:schemeClr val="bg1"/>
                </a:solidFill>
              </a:rPr>
              <a:t>- </a:t>
            </a:r>
            <a:r>
              <a:rPr lang="en-PH" sz="3326" b="1" dirty="0" err="1">
                <a:solidFill>
                  <a:schemeClr val="bg1"/>
                </a:solidFill>
              </a:rPr>
              <a:t>Ukay</a:t>
            </a:r>
            <a:endParaRPr lang="en-PH" sz="3326" b="1" dirty="0">
              <a:solidFill>
                <a:schemeClr val="bg1"/>
              </a:solidFill>
            </a:endParaRPr>
          </a:p>
        </p:txBody>
      </p:sp>
      <p:pic>
        <p:nvPicPr>
          <p:cNvPr id="2050" name="Picture 2" descr="Image result for Bookay-Uk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8003" y="2208603"/>
            <a:ext cx="4950562" cy="49505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490198" y="8003494"/>
            <a:ext cx="15555609" cy="8076235"/>
          </a:xfrm>
          <a:prstGeom prst="rect">
            <a:avLst/>
          </a:prstGeom>
          <a:noFill/>
        </p:spPr>
        <p:txBody>
          <a:bodyPr wrap="square" rtlCol="0">
            <a:spAutoFit/>
          </a:bodyPr>
          <a:lstStyle/>
          <a:p>
            <a:pPr algn="just" fontAlgn="base"/>
            <a:r>
              <a:rPr lang="en-US" sz="3326" dirty="0">
                <a:latin typeface="SimSun-ExtB" panose="02010609060101010101" pitchFamily="49" charset="-122"/>
                <a:ea typeface="SimSun-ExtB" panose="02010609060101010101" pitchFamily="49" charset="-122"/>
              </a:rPr>
              <a:t>This bookstore feels like a Disney movie has come to life. With towering shelves stacked full of every book imaginable, you can rummage to your heart’s desire</a:t>
            </a:r>
            <a:r>
              <a:rPr lang="en-US" sz="3326" dirty="0">
                <a:latin typeface="SimSun-ExtB" panose="02010609060101010101" pitchFamily="49" charset="-122"/>
                <a:ea typeface="SimSun-ExtB" panose="02010609060101010101" pitchFamily="49" charset="-122"/>
              </a:rPr>
              <a:t>.</a:t>
            </a:r>
          </a:p>
          <a:p>
            <a:pPr algn="just" fontAlgn="base"/>
            <a:endParaRPr lang="en-US" sz="3326" dirty="0">
              <a:latin typeface="SimSun-ExtB" panose="02010609060101010101" pitchFamily="49" charset="-122"/>
              <a:ea typeface="SimSun-ExtB" panose="02010609060101010101" pitchFamily="49" charset="-122"/>
            </a:endParaRPr>
          </a:p>
          <a:p>
            <a:pPr algn="just" fontAlgn="base"/>
            <a:r>
              <a:rPr lang="en-US" sz="3326" dirty="0">
                <a:latin typeface="SimSun-ExtB" panose="02010609060101010101" pitchFamily="49" charset="-122"/>
                <a:ea typeface="SimSun-ExtB" panose="02010609060101010101" pitchFamily="49" charset="-122"/>
              </a:rPr>
              <a:t>Book worms will appreciate that </a:t>
            </a:r>
            <a:r>
              <a:rPr lang="en-US" sz="3326" dirty="0" err="1">
                <a:latin typeface="SimSun-ExtB" panose="02010609060101010101" pitchFamily="49" charset="-122"/>
                <a:ea typeface="SimSun-ExtB" panose="02010609060101010101" pitchFamily="49" charset="-122"/>
              </a:rPr>
              <a:t>Bookay-Ukay</a:t>
            </a:r>
            <a:r>
              <a:rPr lang="en-US" sz="3326" dirty="0">
                <a:latin typeface="SimSun-ExtB" panose="02010609060101010101" pitchFamily="49" charset="-122"/>
                <a:ea typeface="SimSun-ExtB" panose="02010609060101010101" pitchFamily="49" charset="-122"/>
              </a:rPr>
              <a:t> is open late into the night for when you need that poetry fix or if you are wandering around the city looking to learn a bit more about Quezon’s roots</a:t>
            </a:r>
            <a:r>
              <a:rPr lang="en-US" sz="3326" dirty="0">
                <a:latin typeface="SimSun-ExtB" panose="02010609060101010101" pitchFamily="49" charset="-122"/>
                <a:ea typeface="SimSun-ExtB" panose="02010609060101010101" pitchFamily="49" charset="-122"/>
              </a:rPr>
              <a:t>.</a:t>
            </a:r>
          </a:p>
          <a:p>
            <a:pPr algn="just" fontAlgn="base"/>
            <a:endParaRPr lang="en-US" sz="3326" dirty="0">
              <a:latin typeface="SimSun-ExtB" panose="02010609060101010101" pitchFamily="49" charset="-122"/>
              <a:ea typeface="SimSun-ExtB" panose="02010609060101010101" pitchFamily="49" charset="-122"/>
            </a:endParaRPr>
          </a:p>
          <a:p>
            <a:pPr algn="just" fontAlgn="base"/>
            <a:r>
              <a:rPr lang="en-US" sz="3326" dirty="0">
                <a:latin typeface="SimSun-ExtB" panose="02010609060101010101" pitchFamily="49" charset="-122"/>
                <a:ea typeface="SimSun-ExtB" panose="02010609060101010101" pitchFamily="49" charset="-122"/>
              </a:rPr>
              <a:t>Specializing in pre-loved books, just about every genre represented here. Feel free to sit in a cozy corner to do your reading here.</a:t>
            </a:r>
          </a:p>
          <a:p>
            <a:pPr algn="just" fontAlgn="base"/>
            <a:r>
              <a:rPr lang="en-US" sz="3326" dirty="0" err="1">
                <a:latin typeface="SimSun-ExtB" panose="02010609060101010101" pitchFamily="49" charset="-122"/>
                <a:ea typeface="SimSun-ExtB" panose="02010609060101010101" pitchFamily="49" charset="-122"/>
              </a:rPr>
              <a:t>Bookay-Ukay</a:t>
            </a:r>
            <a:r>
              <a:rPr lang="en-US" sz="3326" dirty="0">
                <a:latin typeface="SimSun-ExtB" panose="02010609060101010101" pitchFamily="49" charset="-122"/>
                <a:ea typeface="SimSun-ExtB" panose="02010609060101010101" pitchFamily="49" charset="-122"/>
              </a:rPr>
              <a:t> is a “buy, sell, trade” bookstore that is perfect for travelers who want to turn in a finished book for another great read. If you don’t have a book to trade, that’s okay as prices are super affordable.</a:t>
            </a:r>
          </a:p>
          <a:p>
            <a:pPr algn="just"/>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67088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Nanay's Pansit Malabon"/>
          <p:cNvPicPr>
            <a:picLocks noChangeAspect="1" noChangeArrowheads="1"/>
          </p:cNvPicPr>
          <p:nvPr/>
        </p:nvPicPr>
        <p:blipFill rotWithShape="1">
          <a:blip r:embed="rId2">
            <a:extLst>
              <a:ext uri="{28A0092B-C50C-407E-A947-70E740481C1C}">
                <a14:useLocalDpi xmlns:a14="http://schemas.microsoft.com/office/drawing/2010/main" val="0"/>
              </a:ext>
            </a:extLst>
          </a:blip>
          <a:srcRect l="5413" t="514" r="510" b="-514"/>
          <a:stretch/>
        </p:blipFill>
        <p:spPr bwMode="auto">
          <a:xfrm>
            <a:off x="15437784" y="8384851"/>
            <a:ext cx="3785865" cy="384981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4.bp.blogspot.com/-g6KHAbfIiVY/TfZpsEqLyjI/AAAAAAAAA5o/7SIi1RC65tA/s640/P1050327+copy+copy.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7321" r="18269"/>
          <a:stretch/>
        </p:blipFill>
        <p:spPr bwMode="auto">
          <a:xfrm>
            <a:off x="10570764" y="8379921"/>
            <a:ext cx="3824459" cy="38547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traveleronfoot.files.wordpress.com/2008/08/malabon-zoo.jpg?w=470&amp;h=4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421" y="8326550"/>
            <a:ext cx="3868039" cy="38547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3.bp.blogspot.com/-nnQRxDEU3Cg/TiRvCApKc7I/AAAAAAAAA7k/u0EpuJ33xoU/s640/1+Asilo-facade+copy.jpg"/>
          <p:cNvPicPr>
            <a:picLocks noChangeAspect="1" noChangeArrowheads="1"/>
          </p:cNvPicPr>
          <p:nvPr/>
        </p:nvPicPr>
        <p:blipFill rotWithShape="1">
          <a:blip r:embed="rId6">
            <a:extLst>
              <a:ext uri="{28A0092B-C50C-407E-A947-70E740481C1C}">
                <a14:useLocalDpi xmlns:a14="http://schemas.microsoft.com/office/drawing/2010/main" val="0"/>
              </a:ext>
            </a:extLst>
          </a:blip>
          <a:srcRect l="9924" r="23966"/>
          <a:stretch/>
        </p:blipFill>
        <p:spPr bwMode="auto">
          <a:xfrm>
            <a:off x="15417864" y="2656084"/>
            <a:ext cx="3825705" cy="38608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24232" y="239128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6" name="TextBox 5"/>
          <p:cNvSpPr txBox="1"/>
          <p:nvPr/>
        </p:nvSpPr>
        <p:spPr>
          <a:xfrm>
            <a:off x="6712136" y="684857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3074" name="Picture 2" descr="Immaculada Concepcion De Malabon Church - https://thejerny.com"/>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703" r="14676"/>
          <a:stretch/>
        </p:blipFill>
        <p:spPr bwMode="auto">
          <a:xfrm>
            <a:off x="5700421" y="2656084"/>
            <a:ext cx="3868039" cy="38876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22048" y="4154611"/>
            <a:ext cx="3424785" cy="860235"/>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Immaculada</a:t>
            </a:r>
            <a:r>
              <a:rPr lang="en-PH" sz="2495" b="1" dirty="0">
                <a:solidFill>
                  <a:schemeClr val="bg1"/>
                </a:solidFill>
              </a:rPr>
              <a:t> Conception De </a:t>
            </a:r>
            <a:r>
              <a:rPr lang="en-PH" sz="2495" b="1" dirty="0" err="1">
                <a:solidFill>
                  <a:schemeClr val="bg1"/>
                </a:solidFill>
              </a:rPr>
              <a:t>Malabon</a:t>
            </a:r>
            <a:endParaRPr lang="en-PH" sz="2495" b="1" dirty="0">
              <a:solidFill>
                <a:schemeClr val="bg1"/>
              </a:solidFill>
            </a:endParaRPr>
          </a:p>
        </p:txBody>
      </p:sp>
      <p:sp>
        <p:nvSpPr>
          <p:cNvPr id="9" name="Rectangle 8"/>
          <p:cNvSpPr/>
          <p:nvPr/>
        </p:nvSpPr>
        <p:spPr>
          <a:xfrm>
            <a:off x="10167936" y="239128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0" name="TextBox 9"/>
          <p:cNvSpPr txBox="1"/>
          <p:nvPr/>
        </p:nvSpPr>
        <p:spPr>
          <a:xfrm>
            <a:off x="11555841" y="684857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3076" name="Picture 4" descr="Ibaviosa House - https://thejerny.com"/>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807" r="14930"/>
          <a:stretch/>
        </p:blipFill>
        <p:spPr bwMode="auto">
          <a:xfrm>
            <a:off x="10550727" y="2656084"/>
            <a:ext cx="3854837" cy="38931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288743" y="4346570"/>
            <a:ext cx="238839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Patis</a:t>
            </a:r>
            <a:r>
              <a:rPr lang="en-PH" sz="2495" b="1" dirty="0">
                <a:solidFill>
                  <a:schemeClr val="bg1"/>
                </a:solidFill>
              </a:rPr>
              <a:t> Factory</a:t>
            </a:r>
            <a:endParaRPr lang="en-PH" sz="2495" b="1" dirty="0">
              <a:solidFill>
                <a:schemeClr val="bg1"/>
              </a:solidFill>
            </a:endParaRPr>
          </a:p>
        </p:txBody>
      </p:sp>
      <p:sp>
        <p:nvSpPr>
          <p:cNvPr id="14" name="Rectangle 13"/>
          <p:cNvSpPr/>
          <p:nvPr/>
        </p:nvSpPr>
        <p:spPr>
          <a:xfrm>
            <a:off x="14952667" y="239128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5" name="TextBox 14"/>
          <p:cNvSpPr txBox="1"/>
          <p:nvPr/>
        </p:nvSpPr>
        <p:spPr>
          <a:xfrm>
            <a:off x="16340571" y="684857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6" name="TextBox 15"/>
          <p:cNvSpPr txBox="1"/>
          <p:nvPr/>
        </p:nvSpPr>
        <p:spPr>
          <a:xfrm>
            <a:off x="15819888" y="4346571"/>
            <a:ext cx="3021657"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Asilo</a:t>
            </a:r>
            <a:r>
              <a:rPr lang="en-PH" sz="2495" b="1" dirty="0">
                <a:solidFill>
                  <a:schemeClr val="bg1"/>
                </a:solidFill>
              </a:rPr>
              <a:t> De </a:t>
            </a:r>
            <a:r>
              <a:rPr lang="en-PH" sz="2495" b="1" dirty="0" err="1">
                <a:solidFill>
                  <a:schemeClr val="bg1"/>
                </a:solidFill>
              </a:rPr>
              <a:t>Huertanos</a:t>
            </a:r>
            <a:endParaRPr lang="en-PH" sz="2495" b="1" dirty="0">
              <a:solidFill>
                <a:schemeClr val="bg1"/>
              </a:solidFill>
            </a:endParaRPr>
          </a:p>
        </p:txBody>
      </p:sp>
      <p:sp>
        <p:nvSpPr>
          <p:cNvPr id="17" name="Rectangle 16"/>
          <p:cNvSpPr/>
          <p:nvPr/>
        </p:nvSpPr>
        <p:spPr>
          <a:xfrm>
            <a:off x="5324232" y="8055619"/>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8" name="TextBox 17"/>
          <p:cNvSpPr txBox="1"/>
          <p:nvPr/>
        </p:nvSpPr>
        <p:spPr>
          <a:xfrm>
            <a:off x="6712136" y="12512910"/>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9" name="TextBox 18"/>
          <p:cNvSpPr txBox="1"/>
          <p:nvPr/>
        </p:nvSpPr>
        <p:spPr>
          <a:xfrm>
            <a:off x="6399671" y="9832328"/>
            <a:ext cx="238839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Malabon</a:t>
            </a:r>
            <a:r>
              <a:rPr lang="en-PH" sz="2495" b="1" dirty="0">
                <a:solidFill>
                  <a:schemeClr val="bg1"/>
                </a:solidFill>
              </a:rPr>
              <a:t> Zoo</a:t>
            </a:r>
            <a:endParaRPr lang="en-PH" sz="2495" b="1" dirty="0">
              <a:solidFill>
                <a:schemeClr val="bg1"/>
              </a:solidFill>
            </a:endParaRPr>
          </a:p>
        </p:txBody>
      </p:sp>
      <p:sp>
        <p:nvSpPr>
          <p:cNvPr id="20" name="Rectangle 19"/>
          <p:cNvSpPr/>
          <p:nvPr/>
        </p:nvSpPr>
        <p:spPr>
          <a:xfrm>
            <a:off x="10167936" y="8050689"/>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1" name="TextBox 20"/>
          <p:cNvSpPr txBox="1"/>
          <p:nvPr/>
        </p:nvSpPr>
        <p:spPr>
          <a:xfrm>
            <a:off x="11555841" y="12507979"/>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2" name="TextBox 21"/>
          <p:cNvSpPr txBox="1"/>
          <p:nvPr/>
        </p:nvSpPr>
        <p:spPr>
          <a:xfrm>
            <a:off x="11243375" y="9827397"/>
            <a:ext cx="238839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Rizal Shrine</a:t>
            </a:r>
            <a:endParaRPr lang="en-PH" sz="2495" b="1" dirty="0">
              <a:solidFill>
                <a:schemeClr val="bg1"/>
              </a:solidFill>
            </a:endParaRPr>
          </a:p>
        </p:txBody>
      </p:sp>
      <p:sp>
        <p:nvSpPr>
          <p:cNvPr id="23" name="Rectangle 22"/>
          <p:cNvSpPr/>
          <p:nvPr/>
        </p:nvSpPr>
        <p:spPr>
          <a:xfrm>
            <a:off x="15019678" y="8050689"/>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4" name="TextBox 23"/>
          <p:cNvSpPr txBox="1"/>
          <p:nvPr/>
        </p:nvSpPr>
        <p:spPr>
          <a:xfrm>
            <a:off x="16407583" y="12507979"/>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5" name="TextBox 24"/>
          <p:cNvSpPr txBox="1"/>
          <p:nvPr/>
        </p:nvSpPr>
        <p:spPr>
          <a:xfrm>
            <a:off x="16095117" y="9827397"/>
            <a:ext cx="238839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Pancit</a:t>
            </a:r>
            <a:r>
              <a:rPr lang="en-PH" sz="2495" b="1" dirty="0">
                <a:solidFill>
                  <a:schemeClr val="bg1"/>
                </a:solidFill>
              </a:rPr>
              <a:t> </a:t>
            </a:r>
            <a:r>
              <a:rPr lang="en-PH" sz="2495" b="1" dirty="0" err="1">
                <a:solidFill>
                  <a:schemeClr val="bg1"/>
                </a:solidFill>
              </a:rPr>
              <a:t>Malabon</a:t>
            </a:r>
            <a:endParaRPr lang="en-PH" sz="2495" b="1" dirty="0">
              <a:solidFill>
                <a:schemeClr val="bg1"/>
              </a:solidFill>
            </a:endParaRPr>
          </a:p>
        </p:txBody>
      </p:sp>
    </p:spTree>
    <p:extLst>
      <p:ext uri="{BB962C8B-B14F-4D97-AF65-F5344CB8AC3E}">
        <p14:creationId xmlns:p14="http://schemas.microsoft.com/office/powerpoint/2010/main" val="259189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33686" y="3981287"/>
            <a:ext cx="26911254" cy="9089231"/>
          </a:xfrm>
          <a:prstGeom prst="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4098" name="Picture 2" descr="Immaculada Concepcion De Malabon Church - https://thejern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141" y="1497755"/>
            <a:ext cx="8380751" cy="6285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maculada Concepcion De Malabon Church - https://thejern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2892" y="8888119"/>
            <a:ext cx="8380751" cy="62855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maculada Concepcion De Malabon Church - https://thejerny.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3643" y="1497755"/>
            <a:ext cx="8380751" cy="6285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77815" y="9103541"/>
            <a:ext cx="7069402" cy="6082004"/>
          </a:xfrm>
          <a:prstGeom prst="rect">
            <a:avLst/>
          </a:prstGeom>
          <a:solidFill>
            <a:schemeClr val="bg1"/>
          </a:solidFill>
        </p:spPr>
        <p:txBody>
          <a:bodyPr wrap="square" rtlCol="0">
            <a:spAutoFit/>
          </a:bodyPr>
          <a:lstStyle/>
          <a:p>
            <a:r>
              <a:rPr lang="en-US" sz="3742" dirty="0" err="1">
                <a:latin typeface="SimSun-ExtB" panose="02010609060101010101" pitchFamily="49" charset="-122"/>
                <a:ea typeface="SimSun-ExtB" panose="02010609060101010101" pitchFamily="49" charset="-122"/>
              </a:rPr>
              <a:t>Immaculada</a:t>
            </a:r>
            <a:r>
              <a:rPr lang="en-US" sz="3742" dirty="0">
                <a:latin typeface="SimSun-ExtB" panose="02010609060101010101" pitchFamily="49" charset="-122"/>
                <a:ea typeface="SimSun-ExtB" panose="02010609060101010101" pitchFamily="49" charset="-122"/>
              </a:rPr>
              <a:t> Concepcion De </a:t>
            </a:r>
            <a:r>
              <a:rPr lang="en-US" sz="3742" dirty="0" err="1">
                <a:latin typeface="SimSun-ExtB" panose="02010609060101010101" pitchFamily="49" charset="-122"/>
                <a:ea typeface="SimSun-ExtB" panose="02010609060101010101" pitchFamily="49" charset="-122"/>
              </a:rPr>
              <a:t>Malabon</a:t>
            </a:r>
            <a:r>
              <a:rPr lang="en-US" sz="3742" dirty="0">
                <a:latin typeface="SimSun-ExtB" panose="02010609060101010101" pitchFamily="49" charset="-122"/>
                <a:ea typeface="SimSun-ExtB" panose="02010609060101010101" pitchFamily="49" charset="-122"/>
              </a:rPr>
              <a:t> Church was established by Augustine priests. It was made of rocks during the 1866 but has been destroyed by an earthquake in 1880. It has been used by the </a:t>
            </a:r>
            <a:r>
              <a:rPr lang="en-US" sz="3742" dirty="0" err="1">
                <a:latin typeface="SimSun-ExtB" panose="02010609060101010101" pitchFamily="49" charset="-122"/>
                <a:ea typeface="SimSun-ExtB" panose="02010609060101010101" pitchFamily="49" charset="-122"/>
              </a:rPr>
              <a:t>Iglesia</a:t>
            </a:r>
            <a:r>
              <a:rPr lang="en-US" sz="3742" dirty="0">
                <a:latin typeface="SimSun-ExtB" panose="02010609060101010101" pitchFamily="49" charset="-122"/>
                <a:ea typeface="SimSun-ExtB" panose="02010609060101010101" pitchFamily="49" charset="-122"/>
              </a:rPr>
              <a:t> Filipino </a:t>
            </a:r>
            <a:r>
              <a:rPr lang="en-US" sz="3742" dirty="0" err="1">
                <a:latin typeface="SimSun-ExtB" panose="02010609060101010101" pitchFamily="49" charset="-122"/>
                <a:ea typeface="SimSun-ExtB" panose="02010609060101010101" pitchFamily="49" charset="-122"/>
              </a:rPr>
              <a:t>Indipendiente</a:t>
            </a:r>
            <a:r>
              <a:rPr lang="en-US" sz="3742" dirty="0">
                <a:latin typeface="SimSun-ExtB" panose="02010609060101010101" pitchFamily="49" charset="-122"/>
                <a:ea typeface="SimSun-ExtB" panose="02010609060101010101" pitchFamily="49" charset="-122"/>
              </a:rPr>
              <a:t> as their church.</a:t>
            </a:r>
            <a:endParaRPr lang="en-PH" sz="3742" dirty="0">
              <a:latin typeface="SimSun-ExtB" panose="02010609060101010101" pitchFamily="49" charset="-122"/>
              <a:ea typeface="SimSun-ExtB" panose="02010609060101010101" pitchFamily="49" charset="-122"/>
            </a:endParaRPr>
          </a:p>
        </p:txBody>
      </p:sp>
      <p:sp>
        <p:nvSpPr>
          <p:cNvPr id="5" name="TextBox 4"/>
          <p:cNvSpPr txBox="1"/>
          <p:nvPr/>
        </p:nvSpPr>
        <p:spPr>
          <a:xfrm>
            <a:off x="19539317" y="9103541"/>
            <a:ext cx="8466774" cy="5275098"/>
          </a:xfrm>
          <a:prstGeom prst="rect">
            <a:avLst/>
          </a:prstGeom>
          <a:solidFill>
            <a:schemeClr val="bg1"/>
          </a:solidFill>
        </p:spPr>
        <p:txBody>
          <a:bodyPr wrap="square" rtlCol="0">
            <a:spAutoFit/>
          </a:bodyPr>
          <a:lstStyle/>
          <a:p>
            <a:r>
              <a:rPr lang="en-US" sz="3742" dirty="0">
                <a:latin typeface="SimSun-ExtB" panose="02010609060101010101" pitchFamily="49" charset="-122"/>
                <a:ea typeface="SimSun-ExtB" panose="02010609060101010101" pitchFamily="49" charset="-122"/>
              </a:rPr>
              <a:t>It is a small Church, but interiors are well kept and beautiful. The image of Immaculate Conception of this church is one of the few Marian images in the Philippines that is canonically crowned. This church is always an option for weddings because of it’s beautifully crafted design.</a:t>
            </a:r>
            <a:endParaRPr lang="en-PH" sz="3742"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440444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2922" y="5347641"/>
            <a:ext cx="21772571" cy="10485290"/>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dirty="0"/>
          </a:p>
        </p:txBody>
      </p:sp>
      <p:pic>
        <p:nvPicPr>
          <p:cNvPr id="5126" name="Picture 6" descr="http://2.bp.blogspot.com/-6zF4eXBhMBI/T0ouACHfXCI/AAAAAAAABDE/joYwQXfZcb4/s320/Rufina+patis.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003326" y="10590285"/>
            <a:ext cx="6340844" cy="63408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baviosa House - https://thejerny.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6285" y="2172680"/>
            <a:ext cx="8787798" cy="6590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4319" y="6120280"/>
            <a:ext cx="20554733" cy="8476414"/>
          </a:xfrm>
          <a:prstGeom prst="rect">
            <a:avLst/>
          </a:prstGeom>
          <a:noFill/>
        </p:spPr>
        <p:txBody>
          <a:bodyPr wrap="square" rtlCol="0">
            <a:spAutoFit/>
          </a:bodyPr>
          <a:lstStyle/>
          <a:p>
            <a:r>
              <a:rPr lang="en-US" sz="3742" dirty="0">
                <a:latin typeface="SimSun-ExtB" panose="02010609060101010101" pitchFamily="49" charset="-122"/>
                <a:ea typeface="SimSun-ExtB" panose="02010609060101010101" pitchFamily="49" charset="-122"/>
              </a:rPr>
              <a:t>From its modest beginnings in the kitchen </a:t>
            </a:r>
            <a:endParaRPr lang="en-US" sz="3742" dirty="0">
              <a:latin typeface="SimSun-ExtB" panose="02010609060101010101" pitchFamily="49" charset="-122"/>
              <a:ea typeface="SimSun-ExtB" panose="02010609060101010101" pitchFamily="49" charset="-122"/>
            </a:endParaRPr>
          </a:p>
          <a:p>
            <a:r>
              <a:rPr lang="en-US" sz="3742" dirty="0">
                <a:latin typeface="SimSun-ExtB" panose="02010609060101010101" pitchFamily="49" charset="-122"/>
                <a:ea typeface="SimSun-ExtB" panose="02010609060101010101" pitchFamily="49" charset="-122"/>
              </a:rPr>
              <a:t>of </a:t>
            </a:r>
            <a:r>
              <a:rPr lang="en-US" sz="3742" dirty="0">
                <a:latin typeface="SimSun-ExtB" panose="02010609060101010101" pitchFamily="49" charset="-122"/>
                <a:ea typeface="SimSun-ExtB" panose="02010609060101010101" pitchFamily="49" charset="-122"/>
              </a:rPr>
              <a:t>an enterprising housewife in 1900, </a:t>
            </a:r>
            <a:endParaRPr lang="en-US" sz="3742" dirty="0">
              <a:latin typeface="SimSun-ExtB" panose="02010609060101010101" pitchFamily="49" charset="-122"/>
              <a:ea typeface="SimSun-ExtB" panose="02010609060101010101" pitchFamily="49" charset="-122"/>
            </a:endParaRPr>
          </a:p>
          <a:p>
            <a:r>
              <a:rPr lang="en-US" sz="3742" dirty="0">
                <a:latin typeface="SimSun-ExtB" panose="02010609060101010101" pitchFamily="49" charset="-122"/>
                <a:ea typeface="SimSun-ExtB" panose="02010609060101010101" pitchFamily="49" charset="-122"/>
              </a:rPr>
              <a:t>RUFINA </a:t>
            </a:r>
            <a:r>
              <a:rPr lang="en-US" sz="3742" dirty="0">
                <a:latin typeface="SimSun-ExtB" panose="02010609060101010101" pitchFamily="49" charset="-122"/>
                <a:ea typeface="SimSun-ExtB" panose="02010609060101010101" pitchFamily="49" charset="-122"/>
              </a:rPr>
              <a:t>PATIS has become a byword in homes and </a:t>
            </a:r>
            <a:endParaRPr lang="en-US" sz="3742" dirty="0">
              <a:latin typeface="SimSun-ExtB" panose="02010609060101010101" pitchFamily="49" charset="-122"/>
              <a:ea typeface="SimSun-ExtB" panose="02010609060101010101" pitchFamily="49" charset="-122"/>
            </a:endParaRPr>
          </a:p>
          <a:p>
            <a:r>
              <a:rPr lang="en-US" sz="3742" dirty="0">
                <a:latin typeface="SimSun-ExtB" panose="02010609060101010101" pitchFamily="49" charset="-122"/>
                <a:ea typeface="SimSun-ExtB" panose="02010609060101010101" pitchFamily="49" charset="-122"/>
              </a:rPr>
              <a:t>restaurants </a:t>
            </a:r>
            <a:r>
              <a:rPr lang="en-US" sz="3742" dirty="0">
                <a:latin typeface="SimSun-ExtB" panose="02010609060101010101" pitchFamily="49" charset="-122"/>
                <a:ea typeface="SimSun-ExtB" panose="02010609060101010101" pitchFamily="49" charset="-122"/>
              </a:rPr>
              <a:t>over the years.  As front runner </a:t>
            </a:r>
            <a:endParaRPr lang="en-US" sz="3742" dirty="0">
              <a:latin typeface="SimSun-ExtB" panose="02010609060101010101" pitchFamily="49" charset="-122"/>
              <a:ea typeface="SimSun-ExtB" panose="02010609060101010101" pitchFamily="49" charset="-122"/>
            </a:endParaRPr>
          </a:p>
          <a:p>
            <a:r>
              <a:rPr lang="en-US" sz="3742" dirty="0">
                <a:latin typeface="SimSun-ExtB" panose="02010609060101010101" pitchFamily="49" charset="-122"/>
                <a:ea typeface="SimSun-ExtB" panose="02010609060101010101" pitchFamily="49" charset="-122"/>
              </a:rPr>
              <a:t>in </a:t>
            </a:r>
            <a:r>
              <a:rPr lang="en-US" sz="3742" dirty="0">
                <a:latin typeface="SimSun-ExtB" panose="02010609060101010101" pitchFamily="49" charset="-122"/>
                <a:ea typeface="SimSun-ExtB" panose="02010609060101010101" pitchFamily="49" charset="-122"/>
              </a:rPr>
              <a:t>the fish sauce industry in </a:t>
            </a:r>
            <a:r>
              <a:rPr lang="en-US" sz="3742" dirty="0">
                <a:latin typeface="SimSun-ExtB" panose="02010609060101010101" pitchFamily="49" charset="-122"/>
                <a:ea typeface="SimSun-ExtB" panose="02010609060101010101" pitchFamily="49" charset="-122"/>
              </a:rPr>
              <a:t>the Philippines,</a:t>
            </a:r>
          </a:p>
          <a:p>
            <a:r>
              <a:rPr lang="en-US" sz="3742" dirty="0">
                <a:latin typeface="SimSun-ExtB" panose="02010609060101010101" pitchFamily="49" charset="-122"/>
                <a:ea typeface="SimSun-ExtB" panose="02010609060101010101" pitchFamily="49" charset="-122"/>
              </a:rPr>
              <a:t>it </a:t>
            </a:r>
            <a:r>
              <a:rPr lang="en-US" sz="3742" dirty="0">
                <a:latin typeface="SimSun-ExtB" panose="02010609060101010101" pitchFamily="49" charset="-122"/>
                <a:ea typeface="SimSun-ExtB" panose="02010609060101010101" pitchFamily="49" charset="-122"/>
              </a:rPr>
              <a:t>has continued to develop its product scientifically </a:t>
            </a:r>
            <a:r>
              <a:rPr lang="en-US" sz="3742" dirty="0">
                <a:latin typeface="SimSun-ExtB" panose="02010609060101010101" pitchFamily="49" charset="-122"/>
                <a:ea typeface="SimSun-ExtB" panose="02010609060101010101" pitchFamily="49" charset="-122"/>
              </a:rPr>
              <a:t>while</a:t>
            </a:r>
            <a:r>
              <a:rPr lang="en-US" sz="3742" dirty="0">
                <a:latin typeface="SimSun-ExtB" panose="02010609060101010101" pitchFamily="49" charset="-122"/>
                <a:ea typeface="SimSun-ExtB" panose="02010609060101010101" pitchFamily="49" charset="-122"/>
              </a:rPr>
              <a:t> </a:t>
            </a:r>
            <a:r>
              <a:rPr lang="en-US" sz="3742" dirty="0">
                <a:latin typeface="SimSun-ExtB" panose="02010609060101010101" pitchFamily="49" charset="-122"/>
                <a:ea typeface="SimSun-ExtB" panose="02010609060101010101" pitchFamily="49" charset="-122"/>
              </a:rPr>
              <a:t>maintaining </a:t>
            </a:r>
            <a:r>
              <a:rPr lang="en-US" sz="3742" dirty="0">
                <a:latin typeface="SimSun-ExtB" panose="02010609060101010101" pitchFamily="49" charset="-122"/>
                <a:ea typeface="SimSun-ExtB" panose="02010609060101010101" pitchFamily="49" charset="-122"/>
              </a:rPr>
              <a:t>rigid quality control.  This dedication to quality has made RUFINA </a:t>
            </a:r>
            <a:r>
              <a:rPr lang="en-US" sz="3742" dirty="0">
                <a:latin typeface="SimSun-ExtB" panose="02010609060101010101" pitchFamily="49" charset="-122"/>
                <a:ea typeface="SimSun-ExtB" panose="02010609060101010101" pitchFamily="49" charset="-122"/>
              </a:rPr>
              <a:t>PATIS </a:t>
            </a:r>
            <a:r>
              <a:rPr lang="en-US" sz="3742" dirty="0">
                <a:latin typeface="SimSun-ExtB" panose="02010609060101010101" pitchFamily="49" charset="-122"/>
                <a:ea typeface="SimSun-ExtB" panose="02010609060101010101" pitchFamily="49" charset="-122"/>
              </a:rPr>
              <a:t>very popular not </a:t>
            </a:r>
            <a:r>
              <a:rPr lang="en-US" sz="3742" dirty="0">
                <a:latin typeface="SimSun-ExtB" panose="02010609060101010101" pitchFamily="49" charset="-122"/>
                <a:ea typeface="SimSun-ExtB" panose="02010609060101010101" pitchFamily="49" charset="-122"/>
              </a:rPr>
              <a:t>				only </a:t>
            </a:r>
            <a:r>
              <a:rPr lang="en-US" sz="3742" dirty="0">
                <a:latin typeface="SimSun-ExtB" panose="02010609060101010101" pitchFamily="49" charset="-122"/>
                <a:ea typeface="SimSun-ExtB" panose="02010609060101010101" pitchFamily="49" charset="-122"/>
              </a:rPr>
              <a:t>locally but also in Europe, Canada, </a:t>
            </a:r>
            <a:r>
              <a:rPr lang="en-US" sz="3742" dirty="0" err="1">
                <a:latin typeface="SimSun-ExtB" panose="02010609060101010101" pitchFamily="49" charset="-122"/>
                <a:ea typeface="SimSun-ExtB" panose="02010609060101010101" pitchFamily="49" charset="-122"/>
              </a:rPr>
              <a:t>Hongkong</a:t>
            </a:r>
            <a:r>
              <a:rPr lang="en-US" sz="3742" dirty="0">
                <a:latin typeface="SimSun-ExtB" panose="02010609060101010101" pitchFamily="49" charset="-122"/>
                <a:ea typeface="SimSun-ExtB" panose="02010609060101010101" pitchFamily="49" charset="-122"/>
              </a:rPr>
              <a:t>, </a:t>
            </a:r>
            <a:r>
              <a:rPr lang="en-US" sz="3742" dirty="0">
                <a:latin typeface="SimSun-ExtB" panose="02010609060101010101" pitchFamily="49" charset="-122"/>
                <a:ea typeface="SimSun-ExtB" panose="02010609060101010101" pitchFamily="49" charset="-122"/>
              </a:rPr>
              <a:t>Australia</a:t>
            </a:r>
            <a:r>
              <a:rPr lang="en-US" sz="3742" dirty="0">
                <a:latin typeface="SimSun-ExtB" panose="02010609060101010101" pitchFamily="49" charset="-122"/>
                <a:ea typeface="SimSun-ExtB" panose="02010609060101010101" pitchFamily="49" charset="-122"/>
              </a:rPr>
              <a:t>, Middle East and </a:t>
            </a:r>
            <a:r>
              <a:rPr lang="en-US" sz="3742" dirty="0">
                <a:latin typeface="SimSun-ExtB" panose="02010609060101010101" pitchFamily="49" charset="-122"/>
                <a:ea typeface="SimSun-ExtB" panose="02010609060101010101" pitchFamily="49" charset="-122"/>
              </a:rPr>
              <a:t>			the </a:t>
            </a:r>
            <a:r>
              <a:rPr lang="en-US" sz="3742" dirty="0">
                <a:latin typeface="SimSun-ExtB" panose="02010609060101010101" pitchFamily="49" charset="-122"/>
                <a:ea typeface="SimSun-ExtB" panose="02010609060101010101" pitchFamily="49" charset="-122"/>
              </a:rPr>
              <a:t>Mainland USA, where it </a:t>
            </a:r>
            <a:r>
              <a:rPr lang="en-US" sz="3742" dirty="0" err="1">
                <a:latin typeface="SimSun-ExtB" panose="02010609060101010101" pitchFamily="49" charset="-122"/>
                <a:ea typeface="SimSun-ExtB" panose="02010609060101010101" pitchFamily="49" charset="-122"/>
              </a:rPr>
              <a:t>it</a:t>
            </a:r>
            <a:r>
              <a:rPr lang="en-US" sz="3742" dirty="0">
                <a:latin typeface="SimSun-ExtB" panose="02010609060101010101" pitchFamily="49" charset="-122"/>
                <a:ea typeface="SimSun-ExtB" panose="02010609060101010101" pitchFamily="49" charset="-122"/>
              </a:rPr>
              <a:t> is currently being </a:t>
            </a:r>
            <a:r>
              <a:rPr lang="en-US" sz="3742" dirty="0">
                <a:latin typeface="SimSun-ExtB" panose="02010609060101010101" pitchFamily="49" charset="-122"/>
                <a:ea typeface="SimSun-ExtB" panose="02010609060101010101" pitchFamily="49" charset="-122"/>
              </a:rPr>
              <a:t>exported </a:t>
            </a:r>
            <a:r>
              <a:rPr lang="en-US" sz="3742" dirty="0">
                <a:latin typeface="SimSun-ExtB" panose="02010609060101010101" pitchFamily="49" charset="-122"/>
                <a:ea typeface="SimSun-ExtB" panose="02010609060101010101" pitchFamily="49" charset="-122"/>
              </a:rPr>
              <a:t>regularly.</a:t>
            </a:r>
            <a:br>
              <a:rPr lang="en-US" sz="3742" dirty="0">
                <a:latin typeface="SimSun-ExtB" panose="02010609060101010101" pitchFamily="49" charset="-122"/>
                <a:ea typeface="SimSun-ExtB" panose="02010609060101010101" pitchFamily="49" charset="-122"/>
              </a:rPr>
            </a:br>
            <a:r>
              <a:rPr lang="en-US" sz="3742" dirty="0">
                <a:latin typeface="SimSun-ExtB" panose="02010609060101010101" pitchFamily="49" charset="-122"/>
                <a:ea typeface="SimSun-ExtB" panose="02010609060101010101" pitchFamily="49" charset="-122"/>
              </a:rPr>
              <a:t/>
            </a:r>
            <a:br>
              <a:rPr lang="en-US" sz="3742" dirty="0">
                <a:latin typeface="SimSun-ExtB" panose="02010609060101010101" pitchFamily="49" charset="-122"/>
                <a:ea typeface="SimSun-ExtB" panose="02010609060101010101" pitchFamily="49" charset="-122"/>
              </a:rPr>
            </a:br>
            <a:r>
              <a:rPr lang="en-US" sz="3742" dirty="0">
                <a:latin typeface="SimSun-ExtB" panose="02010609060101010101" pitchFamily="49" charset="-122"/>
                <a:ea typeface="SimSun-ExtB" panose="02010609060101010101" pitchFamily="49" charset="-122"/>
              </a:rPr>
              <a:t>				RUFINA </a:t>
            </a:r>
            <a:r>
              <a:rPr lang="en-US" sz="3742" dirty="0">
                <a:latin typeface="SimSun-ExtB" panose="02010609060101010101" pitchFamily="49" charset="-122"/>
                <a:ea typeface="SimSun-ExtB" panose="02010609060101010101" pitchFamily="49" charset="-122"/>
              </a:rPr>
              <a:t>PATIS has become an institution in itself.  With its distinguished </a:t>
            </a:r>
            <a:r>
              <a:rPr lang="en-US" sz="3742" dirty="0">
                <a:latin typeface="SimSun-ExtB" panose="02010609060101010101" pitchFamily="49" charset="-122"/>
                <a:ea typeface="SimSun-ExtB" panose="02010609060101010101" pitchFamily="49" charset="-122"/>
              </a:rPr>
              <a:t>						history </a:t>
            </a:r>
            <a:r>
              <a:rPr lang="en-US" sz="3742" dirty="0">
                <a:latin typeface="SimSun-ExtB" panose="02010609060101010101" pitchFamily="49" charset="-122"/>
                <a:ea typeface="SimSun-ExtB" panose="02010609060101010101" pitchFamily="49" charset="-122"/>
              </a:rPr>
              <a:t>going back to more than one hundred years, RUFINA PATIS has become an </a:t>
            </a:r>
            <a:r>
              <a:rPr lang="en-US" sz="3742" dirty="0">
                <a:latin typeface="SimSun-ExtB" panose="02010609060101010101" pitchFamily="49" charset="-122"/>
                <a:ea typeface="SimSun-ExtB" panose="02010609060101010101" pitchFamily="49" charset="-122"/>
              </a:rPr>
              <a:t>				iconic </a:t>
            </a:r>
            <a:r>
              <a:rPr lang="en-US" sz="3742" dirty="0">
                <a:latin typeface="SimSun-ExtB" panose="02010609060101010101" pitchFamily="49" charset="-122"/>
                <a:ea typeface="SimSun-ExtB" panose="02010609060101010101" pitchFamily="49" charset="-122"/>
              </a:rPr>
              <a:t>home-grown product, and very much a part of </a:t>
            </a:r>
            <a:r>
              <a:rPr lang="en-US" sz="3742" dirty="0" err="1">
                <a:latin typeface="SimSun-ExtB" panose="02010609060101010101" pitchFamily="49" charset="-122"/>
                <a:ea typeface="SimSun-ExtB" panose="02010609060101010101" pitchFamily="49" charset="-122"/>
              </a:rPr>
              <a:t>Malabon's</a:t>
            </a:r>
            <a:r>
              <a:rPr lang="en-US" sz="3742" dirty="0">
                <a:latin typeface="SimSun-ExtB" panose="02010609060101010101" pitchFamily="49" charset="-122"/>
                <a:ea typeface="SimSun-ExtB" panose="02010609060101010101" pitchFamily="49" charset="-122"/>
              </a:rPr>
              <a:t> heritage that we </a:t>
            </a:r>
            <a:r>
              <a:rPr lang="en-US" sz="3742" dirty="0">
                <a:latin typeface="SimSun-ExtB" panose="02010609060101010101" pitchFamily="49" charset="-122"/>
                <a:ea typeface="SimSun-ExtB" panose="02010609060101010101" pitchFamily="49" charset="-122"/>
              </a:rPr>
              <a:t>				can </a:t>
            </a:r>
            <a:r>
              <a:rPr lang="en-US" sz="3742" dirty="0">
                <a:latin typeface="SimSun-ExtB" panose="02010609060101010101" pitchFamily="49" charset="-122"/>
                <a:ea typeface="SimSun-ExtB" panose="02010609060101010101" pitchFamily="49" charset="-122"/>
              </a:rPr>
              <a:t>be proud of.</a:t>
            </a:r>
            <a:endParaRPr lang="en-PH" sz="3742"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86648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9192" y="2793152"/>
            <a:ext cx="23792400" cy="10990247"/>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dirty="0"/>
          </a:p>
        </p:txBody>
      </p:sp>
      <p:pic>
        <p:nvPicPr>
          <p:cNvPr id="6148" name="Picture 4" descr="http://2.bp.blogspot.com/-hxs8y9u0FB8/TiRvIjSIawI/AAAAAAAAA7s/y6jBzDqWQAg/s640/3+Asilo-2storey-side+view+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236" y="5814644"/>
            <a:ext cx="8471217" cy="5651892"/>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3.bp.blogspot.com/-nnQRxDEU3Cg/TiRvCApKc7I/AAAAAAAAA7k/u0EpuJ33xoU/s640/1+Asilo-facade+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988" y="1685876"/>
            <a:ext cx="8471217" cy="56518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2" name="Picture 8" descr="http://3.bp.blogspot.com/-n-V452r6lD4/Ti7q4HFXqvI/AAAAAAAAA8c/9G0j4zqxB88/s640/7+Asilo-flooded+interior2+cop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987" y="10393089"/>
            <a:ext cx="8471218" cy="56518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673424" y="3420150"/>
            <a:ext cx="14524948" cy="1891787"/>
          </a:xfrm>
          <a:prstGeom prst="rect">
            <a:avLst/>
          </a:prstGeom>
          <a:noFill/>
        </p:spPr>
        <p:txBody>
          <a:bodyPr wrap="square" rtlCol="0">
            <a:spAutoFit/>
          </a:bodyPr>
          <a:lstStyle/>
          <a:p>
            <a:r>
              <a:rPr lang="en-US" sz="3742" dirty="0">
                <a:latin typeface="SimSun-ExtB" panose="02010609060101010101" pitchFamily="49" charset="-122"/>
                <a:ea typeface="SimSun-ExtB" panose="02010609060101010101" pitchFamily="49" charset="-122"/>
              </a:rPr>
              <a:t>T</a:t>
            </a:r>
            <a:r>
              <a:rPr lang="en-US" sz="3742" dirty="0">
                <a:latin typeface="SimSun-ExtB" panose="02010609060101010101" pitchFamily="49" charset="-122"/>
                <a:ea typeface="SimSun-ExtB" panose="02010609060101010101" pitchFamily="49" charset="-122"/>
              </a:rPr>
              <a:t>he </a:t>
            </a:r>
            <a:r>
              <a:rPr lang="en-US" sz="3742" dirty="0">
                <a:latin typeface="SimSun-ExtB" panose="02010609060101010101" pitchFamily="49" charset="-122"/>
                <a:ea typeface="SimSun-ExtB" panose="02010609060101010101" pitchFamily="49" charset="-122"/>
              </a:rPr>
              <a:t>place where the “La </a:t>
            </a:r>
            <a:r>
              <a:rPr lang="en-US" sz="3742" dirty="0" err="1">
                <a:latin typeface="SimSun-ExtB" panose="02010609060101010101" pitchFamily="49" charset="-122"/>
                <a:ea typeface="SimSun-ExtB" panose="02010609060101010101" pitchFamily="49" charset="-122"/>
              </a:rPr>
              <a:t>Independencia</a:t>
            </a:r>
            <a:r>
              <a:rPr lang="en-US" sz="3742" dirty="0">
                <a:latin typeface="SimSun-ExtB" panose="02010609060101010101" pitchFamily="49" charset="-122"/>
                <a:ea typeface="SimSun-ExtB" panose="02010609060101010101" pitchFamily="49" charset="-122"/>
              </a:rPr>
              <a:t>”, the organ of the </a:t>
            </a:r>
            <a:r>
              <a:rPr lang="en-US" sz="3742" dirty="0" err="1">
                <a:latin typeface="SimSun-ExtB" panose="02010609060101010101" pitchFamily="49" charset="-122"/>
                <a:ea typeface="SimSun-ExtB" panose="02010609060101010101" pitchFamily="49" charset="-122"/>
              </a:rPr>
              <a:t>Katipunan</a:t>
            </a:r>
            <a:r>
              <a:rPr lang="en-US" sz="3742" dirty="0">
                <a:latin typeface="SimSun-ExtB" panose="02010609060101010101" pitchFamily="49" charset="-122"/>
                <a:ea typeface="SimSun-ExtB" panose="02010609060101010101" pitchFamily="49" charset="-122"/>
              </a:rPr>
              <a:t> was printed. The place also served as orphanage for those who were affected by the plague of 1882.</a:t>
            </a:r>
            <a:endParaRPr lang="en-PH" sz="3742" dirty="0">
              <a:latin typeface="SimSun-ExtB" panose="02010609060101010101" pitchFamily="49" charset="-122"/>
              <a:ea typeface="SimSun-ExtB" panose="02010609060101010101" pitchFamily="49" charset="-122"/>
            </a:endParaRPr>
          </a:p>
        </p:txBody>
      </p:sp>
      <p:sp>
        <p:nvSpPr>
          <p:cNvPr id="6" name="TextBox 5"/>
          <p:cNvSpPr txBox="1"/>
          <p:nvPr/>
        </p:nvSpPr>
        <p:spPr>
          <a:xfrm>
            <a:off x="11673424" y="5401715"/>
            <a:ext cx="11316985" cy="3088992"/>
          </a:xfrm>
          <a:prstGeom prst="rect">
            <a:avLst/>
          </a:prstGeom>
          <a:noFill/>
        </p:spPr>
        <p:txBody>
          <a:bodyPr wrap="square" rtlCol="0">
            <a:spAutoFit/>
          </a:bodyPr>
          <a:lstStyle/>
          <a:p>
            <a:r>
              <a:rPr lang="en-US" sz="3742" dirty="0">
                <a:latin typeface="SimSun-ExtB" panose="02010609060101010101" pitchFamily="49" charset="-122"/>
                <a:ea typeface="SimSun-ExtB" panose="02010609060101010101" pitchFamily="49" charset="-122"/>
              </a:rPr>
              <a:t>These are apparently the vats where the raw leather was soaked in chemicals and dyes at the tannery.  The ground floor is still made of the original adobe stone, while the second floor was already reconstructed.</a:t>
            </a:r>
            <a:endParaRPr lang="en-PH" sz="3742" dirty="0">
              <a:latin typeface="SimSun-ExtB" panose="02010609060101010101" pitchFamily="49" charset="-122"/>
              <a:ea typeface="SimSun-ExtB" panose="02010609060101010101" pitchFamily="49" charset="-122"/>
            </a:endParaRPr>
          </a:p>
        </p:txBody>
      </p:sp>
      <p:sp>
        <p:nvSpPr>
          <p:cNvPr id="7" name="TextBox 6"/>
          <p:cNvSpPr txBox="1"/>
          <p:nvPr/>
        </p:nvSpPr>
        <p:spPr>
          <a:xfrm>
            <a:off x="11260032" y="8713250"/>
            <a:ext cx="11730377" cy="4884799"/>
          </a:xfrm>
          <a:prstGeom prst="rect">
            <a:avLst/>
          </a:prstGeom>
          <a:noFill/>
        </p:spPr>
        <p:txBody>
          <a:bodyPr wrap="square" rtlCol="0">
            <a:spAutoFit/>
          </a:bodyPr>
          <a:lstStyle/>
          <a:p>
            <a:r>
              <a:rPr lang="en-US" sz="3742" dirty="0">
                <a:latin typeface="SimSun-ExtB" panose="02010609060101010101" pitchFamily="49" charset="-122"/>
                <a:ea typeface="SimSun-ExtB" panose="02010609060101010101" pitchFamily="49" charset="-122"/>
              </a:rPr>
              <a:t>According to Father Pedro </a:t>
            </a:r>
            <a:r>
              <a:rPr lang="en-US" sz="3742" dirty="0" err="1">
                <a:latin typeface="SimSun-ExtB" panose="02010609060101010101" pitchFamily="49" charset="-122"/>
                <a:ea typeface="SimSun-ExtB" panose="02010609060101010101" pitchFamily="49" charset="-122"/>
              </a:rPr>
              <a:t>Galende</a:t>
            </a:r>
            <a:r>
              <a:rPr lang="en-US" sz="3742" dirty="0">
                <a:latin typeface="SimSun-ExtB" panose="02010609060101010101" pitchFamily="49" charset="-122"/>
                <a:ea typeface="SimSun-ExtB" panose="02010609060101010101" pitchFamily="49" charset="-122"/>
              </a:rPr>
              <a:t>, the orphanage was provided with a printing press, lithography and binding room, spacious halls for shops and laboratories, sewing </a:t>
            </a:r>
            <a:r>
              <a:rPr lang="en-US" sz="3742" dirty="0" err="1">
                <a:latin typeface="SimSun-ExtB" panose="02010609060101010101" pitchFamily="49" charset="-122"/>
                <a:ea typeface="SimSun-ExtB" panose="02010609060101010101" pitchFamily="49" charset="-122"/>
              </a:rPr>
              <a:t>ans</a:t>
            </a:r>
            <a:r>
              <a:rPr lang="en-US" sz="3742" dirty="0">
                <a:latin typeface="SimSun-ExtB" panose="02010609060101010101" pitchFamily="49" charset="-122"/>
                <a:ea typeface="SimSun-ExtB" panose="02010609060101010101" pitchFamily="49" charset="-122"/>
              </a:rPr>
              <a:t> embroidery for girls, and a library. By 1893, the </a:t>
            </a:r>
            <a:r>
              <a:rPr lang="en-US" sz="3742" dirty="0" err="1">
                <a:latin typeface="SimSun-ExtB" panose="02010609060101010101" pitchFamily="49" charset="-122"/>
                <a:ea typeface="SimSun-ExtB" panose="02010609060101010101" pitchFamily="49" charset="-122"/>
              </a:rPr>
              <a:t>asilo</a:t>
            </a:r>
            <a:r>
              <a:rPr lang="en-US" sz="3742" dirty="0">
                <a:latin typeface="SimSun-ExtB" panose="02010609060101010101" pitchFamily="49" charset="-122"/>
                <a:ea typeface="SimSun-ExtB" panose="02010609060101010101" pitchFamily="49" charset="-122"/>
              </a:rPr>
              <a:t> housed 74 orphans and 11 persons in charge of the shops and 12 servants. All were attended by four religious.</a:t>
            </a:r>
            <a:endParaRPr lang="en-PH" sz="3742"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4273874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69402" y="2199085"/>
            <a:ext cx="20732953" cy="12980373"/>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6" name="Rectangle 5"/>
          <p:cNvSpPr/>
          <p:nvPr/>
        </p:nvSpPr>
        <p:spPr>
          <a:xfrm>
            <a:off x="7935751" y="2941669"/>
            <a:ext cx="19000256" cy="11406094"/>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dirty="0"/>
          </a:p>
        </p:txBody>
      </p:sp>
      <p:pic>
        <p:nvPicPr>
          <p:cNvPr id="7170" name="Picture 2" descr="https://traveleronfoot.files.wordpress.com/2008/08/malabon-zoo.jpg?w=470&amp;h=4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979" y="4572055"/>
            <a:ext cx="7511625" cy="78152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717952" y="3884512"/>
            <a:ext cx="14361607" cy="2756064"/>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The zoo is located along </a:t>
            </a:r>
            <a:r>
              <a:rPr lang="en-US" sz="3326" i="1" dirty="0">
                <a:latin typeface="SimSun-ExtB" panose="02010609060101010101" pitchFamily="49" charset="-122"/>
                <a:ea typeface="SimSun-ExtB" panose="02010609060101010101" pitchFamily="49" charset="-122"/>
              </a:rPr>
              <a:t>Gov. W. </a:t>
            </a:r>
            <a:r>
              <a:rPr lang="en-US" sz="3326" i="1" dirty="0" err="1">
                <a:latin typeface="SimSun-ExtB" panose="02010609060101010101" pitchFamily="49" charset="-122"/>
                <a:ea typeface="SimSun-ExtB" panose="02010609060101010101" pitchFamily="49" charset="-122"/>
              </a:rPr>
              <a:t>Pascual</a:t>
            </a:r>
            <a:r>
              <a:rPr lang="en-US" sz="3326" i="1" dirty="0">
                <a:latin typeface="SimSun-ExtB" panose="02010609060101010101" pitchFamily="49" charset="-122"/>
                <a:ea typeface="SimSun-ExtB" panose="02010609060101010101" pitchFamily="49" charset="-122"/>
              </a:rPr>
              <a:t> Street</a:t>
            </a:r>
            <a:r>
              <a:rPr lang="en-US" sz="3326" dirty="0">
                <a:latin typeface="SimSun-ExtB" panose="02010609060101010101" pitchFamily="49" charset="-122"/>
                <a:ea typeface="SimSun-ExtB" panose="02010609060101010101" pitchFamily="49" charset="-122"/>
              </a:rPr>
              <a:t> just behind the public schoolhouse, 30 yards away from the bustling commercial district in </a:t>
            </a:r>
            <a:r>
              <a:rPr lang="en-US" sz="3326" i="1" dirty="0" err="1">
                <a:latin typeface="SimSun-ExtB" panose="02010609060101010101" pitchFamily="49" charset="-122"/>
                <a:ea typeface="SimSun-ExtB" panose="02010609060101010101" pitchFamily="49" charset="-122"/>
              </a:rPr>
              <a:t>Monumento</a:t>
            </a:r>
            <a:r>
              <a:rPr lang="en-US" sz="3326" dirty="0">
                <a:latin typeface="SimSun-ExtB" panose="02010609060101010101" pitchFamily="49" charset="-122"/>
                <a:ea typeface="SimSun-ExtB" panose="02010609060101010101" pitchFamily="49" charset="-122"/>
              </a:rPr>
              <a:t> (</a:t>
            </a:r>
            <a:r>
              <a:rPr lang="en-US" sz="3326" dirty="0" err="1">
                <a:latin typeface="SimSun-ExtB" panose="02010609060101010101" pitchFamily="49" charset="-122"/>
                <a:ea typeface="SimSun-ExtB" panose="02010609060101010101" pitchFamily="49" charset="-122"/>
              </a:rPr>
              <a:t>Bonifacio</a:t>
            </a:r>
            <a:r>
              <a:rPr lang="en-US" sz="3326" dirty="0">
                <a:latin typeface="SimSun-ExtB" panose="02010609060101010101" pitchFamily="49" charset="-122"/>
                <a:ea typeface="SimSun-ExtB" panose="02010609060101010101" pitchFamily="49" charset="-122"/>
              </a:rPr>
              <a:t> Monument). From within its walls, one can hear the calls of raucous birds and animal cries resounding from deep within </a:t>
            </a:r>
            <a:r>
              <a:rPr lang="en-US" sz="3326" i="1" dirty="0">
                <a:latin typeface="SimSun-ExtB" panose="02010609060101010101" pitchFamily="49" charset="-122"/>
                <a:ea typeface="SimSun-ExtB" panose="02010609060101010101" pitchFamily="49" charset="-122"/>
              </a:rPr>
              <a:t>Barrio </a:t>
            </a:r>
            <a:r>
              <a:rPr lang="en-US" sz="3326" i="1" dirty="0" err="1">
                <a:latin typeface="SimSun-ExtB" panose="02010609060101010101" pitchFamily="49" charset="-122"/>
                <a:ea typeface="SimSun-ExtB" panose="02010609060101010101" pitchFamily="49" charset="-122"/>
              </a:rPr>
              <a:t>Potrero</a:t>
            </a:r>
            <a:r>
              <a:rPr lang="en-US" sz="3326" dirty="0">
                <a:latin typeface="SimSun-ExtB" panose="02010609060101010101" pitchFamily="49" charset="-122"/>
                <a:ea typeface="SimSun-ExtB" panose="02010609060101010101" pitchFamily="49" charset="-122"/>
              </a:rPr>
              <a:t>.</a:t>
            </a:r>
            <a:endParaRPr lang="en-PH" sz="3326" dirty="0">
              <a:latin typeface="SimSun-ExtB" panose="02010609060101010101" pitchFamily="49" charset="-122"/>
              <a:ea typeface="SimSun-ExtB" panose="02010609060101010101" pitchFamily="49" charset="-122"/>
            </a:endParaRPr>
          </a:p>
        </p:txBody>
      </p:sp>
      <p:sp>
        <p:nvSpPr>
          <p:cNvPr id="7" name="TextBox 6"/>
          <p:cNvSpPr txBox="1"/>
          <p:nvPr/>
        </p:nvSpPr>
        <p:spPr>
          <a:xfrm>
            <a:off x="11717951" y="6651937"/>
            <a:ext cx="14034871" cy="3288082"/>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The idea of putting up a zoo in the heart of </a:t>
            </a:r>
            <a:r>
              <a:rPr lang="en-US" sz="3326" dirty="0" err="1">
                <a:latin typeface="SimSun-ExtB" panose="02010609060101010101" pitchFamily="49" charset="-122"/>
                <a:ea typeface="SimSun-ExtB" panose="02010609060101010101" pitchFamily="49" charset="-122"/>
              </a:rPr>
              <a:t>Malabon</a:t>
            </a:r>
            <a:r>
              <a:rPr lang="en-US" sz="3326" dirty="0">
                <a:latin typeface="SimSun-ExtB" panose="02010609060101010101" pitchFamily="49" charset="-122"/>
                <a:ea typeface="SimSun-ExtB" panose="02010609060101010101" pitchFamily="49" charset="-122"/>
              </a:rPr>
              <a:t> was inspired on how smog-filled and factory-ridden now industrial city was once a wilderness teeming with flora and fauna. Owner and visionary </a:t>
            </a:r>
            <a:r>
              <a:rPr lang="en-US" sz="3326" i="1" dirty="0">
                <a:latin typeface="SimSun-ExtB" panose="02010609060101010101" pitchFamily="49" charset="-122"/>
                <a:ea typeface="SimSun-ExtB" panose="02010609060101010101" pitchFamily="49" charset="-122"/>
              </a:rPr>
              <a:t>Manny </a:t>
            </a:r>
            <a:r>
              <a:rPr lang="en-US" sz="3326" i="1" dirty="0" err="1">
                <a:latin typeface="SimSun-ExtB" panose="02010609060101010101" pitchFamily="49" charset="-122"/>
                <a:ea typeface="SimSun-ExtB" panose="02010609060101010101" pitchFamily="49" charset="-122"/>
              </a:rPr>
              <a:t>Tongco</a:t>
            </a:r>
            <a:r>
              <a:rPr lang="en-US" sz="3326" dirty="0">
                <a:latin typeface="SimSun-ExtB" panose="02010609060101010101" pitchFamily="49" charset="-122"/>
                <a:ea typeface="SimSun-ExtB" panose="02010609060101010101" pitchFamily="49" charset="-122"/>
              </a:rPr>
              <a:t> realized that at the rate lands are being developed into commercial and residential areas, there would soon be no habitat left for animals except zoos.</a:t>
            </a:r>
            <a:endParaRPr lang="en-PH" sz="3326" dirty="0">
              <a:latin typeface="SimSun-ExtB" panose="02010609060101010101" pitchFamily="49" charset="-122"/>
              <a:ea typeface="SimSun-ExtB" panose="02010609060101010101" pitchFamily="49" charset="-122"/>
            </a:endParaRPr>
          </a:p>
        </p:txBody>
      </p:sp>
      <p:sp>
        <p:nvSpPr>
          <p:cNvPr id="8" name="TextBox 7"/>
          <p:cNvSpPr txBox="1"/>
          <p:nvPr/>
        </p:nvSpPr>
        <p:spPr>
          <a:xfrm>
            <a:off x="11717950" y="10066154"/>
            <a:ext cx="14034871" cy="3163174"/>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While the mission of </a:t>
            </a:r>
            <a:r>
              <a:rPr lang="en-US" sz="3326" i="1" dirty="0" err="1">
                <a:latin typeface="SimSun-ExtB" panose="02010609060101010101" pitchFamily="49" charset="-122"/>
                <a:ea typeface="SimSun-ExtB" panose="02010609060101010101" pitchFamily="49" charset="-122"/>
              </a:rPr>
              <a:t>Malabon</a:t>
            </a:r>
            <a:r>
              <a:rPr lang="en-US" sz="3326" i="1" dirty="0">
                <a:latin typeface="SimSun-ExtB" panose="02010609060101010101" pitchFamily="49" charset="-122"/>
                <a:ea typeface="SimSun-ExtB" panose="02010609060101010101" pitchFamily="49" charset="-122"/>
              </a:rPr>
              <a:t> Zoo</a:t>
            </a:r>
            <a:r>
              <a:rPr lang="en-US" sz="3326" dirty="0">
                <a:latin typeface="SimSun-ExtB" panose="02010609060101010101" pitchFamily="49" charset="-122"/>
                <a:ea typeface="SimSun-ExtB" panose="02010609060101010101" pitchFamily="49" charset="-122"/>
              </a:rPr>
              <a:t> is to educate the Filipino children about wildlife so that they will be aware of its important role in their lives, thereby assuring the long-term security of the forest and the animals that live in it, Manny and his team of caretakers devote themselves educating the public, especially the young, on the importance of conserving wildlife.</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228181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34228" y="4111847"/>
            <a:ext cx="12595331" cy="9446498"/>
          </a:xfrm>
          <a:prstGeom prst="rect">
            <a:avLst/>
          </a:prstGeom>
        </p:spPr>
      </p:pic>
      <p:sp>
        <p:nvSpPr>
          <p:cNvPr id="5" name="TextBox 4"/>
          <p:cNvSpPr txBox="1"/>
          <p:nvPr/>
        </p:nvSpPr>
        <p:spPr>
          <a:xfrm>
            <a:off x="4574319" y="3892177"/>
            <a:ext cx="11981956" cy="9882001"/>
          </a:xfrm>
          <a:prstGeom prst="rect">
            <a:avLst/>
          </a:prstGeom>
          <a:noFill/>
        </p:spPr>
        <p:txBody>
          <a:bodyPr wrap="square" rtlCol="0">
            <a:spAutoFit/>
          </a:bodyPr>
          <a:lstStyle/>
          <a:p>
            <a:pPr algn="r"/>
            <a:r>
              <a:rPr lang="en-US" sz="3742" dirty="0">
                <a:latin typeface="SimSun-ExtB" panose="02010609060101010101" pitchFamily="49" charset="-122"/>
                <a:ea typeface="SimSun-ExtB" panose="02010609060101010101" pitchFamily="49" charset="-122"/>
              </a:rPr>
              <a:t>The monument was from an effigy designed by National Artist Guillermo Tolentino.  The arc and pedestal were done by Engr. Angel Lazaro, Jr. and the statue was carved by Federico </a:t>
            </a:r>
            <a:r>
              <a:rPr lang="en-US" sz="3742" dirty="0" err="1">
                <a:latin typeface="SimSun-ExtB" panose="02010609060101010101" pitchFamily="49" charset="-122"/>
                <a:ea typeface="SimSun-ExtB" panose="02010609060101010101" pitchFamily="49" charset="-122"/>
              </a:rPr>
              <a:t>Alfato</a:t>
            </a:r>
            <a:r>
              <a:rPr lang="en-US" sz="3742" dirty="0">
                <a:latin typeface="SimSun-ExtB" panose="02010609060101010101" pitchFamily="49" charset="-122"/>
                <a:ea typeface="SimSun-ExtB" panose="02010609060101010101" pitchFamily="49" charset="-122"/>
              </a:rPr>
              <a:t>.</a:t>
            </a:r>
          </a:p>
          <a:p>
            <a:pPr algn="r"/>
            <a:r>
              <a:rPr lang="en-US" sz="3742" dirty="0">
                <a:latin typeface="SimSun-ExtB" panose="02010609060101010101" pitchFamily="49" charset="-122"/>
                <a:ea typeface="SimSun-ExtB" panose="02010609060101010101" pitchFamily="49" charset="-122"/>
              </a:rPr>
              <a:t>The arc or parabola makes this monument unique and serves as an excellent frame for the statue.</a:t>
            </a:r>
          </a:p>
          <a:p>
            <a:pPr algn="r"/>
            <a:r>
              <a:rPr lang="en-US" sz="3742" dirty="0">
                <a:latin typeface="SimSun-ExtB" panose="02010609060101010101" pitchFamily="49" charset="-122"/>
                <a:ea typeface="SimSun-ExtB" panose="02010609060101010101" pitchFamily="49" charset="-122"/>
              </a:rPr>
              <a:t>The monument was put up through the efforts of the Knights of Rizal, whose members made the rounds of prominent people in </a:t>
            </a:r>
            <a:r>
              <a:rPr lang="en-US" sz="3742" dirty="0" err="1">
                <a:latin typeface="SimSun-ExtB" panose="02010609060101010101" pitchFamily="49" charset="-122"/>
                <a:ea typeface="SimSun-ExtB" panose="02010609060101010101" pitchFamily="49" charset="-122"/>
              </a:rPr>
              <a:t>Malabon</a:t>
            </a:r>
            <a:r>
              <a:rPr lang="en-US" sz="3742" dirty="0">
                <a:latin typeface="SimSun-ExtB" panose="02010609060101010101" pitchFamily="49" charset="-122"/>
                <a:ea typeface="SimSun-ExtB" panose="02010609060101010101" pitchFamily="49" charset="-122"/>
              </a:rPr>
              <a:t> and </a:t>
            </a:r>
            <a:r>
              <a:rPr lang="en-US" sz="3742" dirty="0" err="1">
                <a:latin typeface="SimSun-ExtB" panose="02010609060101010101" pitchFamily="49" charset="-122"/>
                <a:ea typeface="SimSun-ExtB" panose="02010609060101010101" pitchFamily="49" charset="-122"/>
              </a:rPr>
              <a:t>Navotas</a:t>
            </a:r>
            <a:r>
              <a:rPr lang="en-US" sz="3742" dirty="0">
                <a:latin typeface="SimSun-ExtB" panose="02010609060101010101" pitchFamily="49" charset="-122"/>
                <a:ea typeface="SimSun-ExtB" panose="02010609060101010101" pitchFamily="49" charset="-122"/>
              </a:rPr>
              <a:t> in order to raise funds.  According to Angeles Santos in his book "</a:t>
            </a:r>
            <a:r>
              <a:rPr lang="en-US" sz="3742" dirty="0" err="1">
                <a:latin typeface="SimSun-ExtB" panose="02010609060101010101" pitchFamily="49" charset="-122"/>
                <a:ea typeface="SimSun-ExtB" panose="02010609060101010101" pitchFamily="49" charset="-122"/>
              </a:rPr>
              <a:t>Ang</a:t>
            </a:r>
            <a:r>
              <a:rPr lang="en-US" sz="3742" dirty="0">
                <a:latin typeface="SimSun-ExtB" panose="02010609060101010101" pitchFamily="49" charset="-122"/>
                <a:ea typeface="SimSun-ExtB" panose="02010609060101010101" pitchFamily="49" charset="-122"/>
              </a:rPr>
              <a:t> </a:t>
            </a:r>
            <a:r>
              <a:rPr lang="en-US" sz="3742" dirty="0" err="1">
                <a:latin typeface="SimSun-ExtB" panose="02010609060101010101" pitchFamily="49" charset="-122"/>
                <a:ea typeface="SimSun-ExtB" panose="02010609060101010101" pitchFamily="49" charset="-122"/>
              </a:rPr>
              <a:t>Malabon</a:t>
            </a:r>
            <a:r>
              <a:rPr lang="en-US" sz="3742" dirty="0">
                <a:latin typeface="SimSun-ExtB" panose="02010609060101010101" pitchFamily="49" charset="-122"/>
                <a:ea typeface="SimSun-ExtB" panose="02010609060101010101" pitchFamily="49" charset="-122"/>
              </a:rPr>
              <a:t>," during their rounds, a foreigner offered to pay for the entire cost of the monument as long as the marker would indicate that he alone paid for it.  The committee did not accept his offer as it was inappropriate that a foreigner should pay for Rizal's monument.</a:t>
            </a:r>
            <a:endParaRPr lang="en-PH" sz="3742" dirty="0">
              <a:latin typeface="SimSun-ExtB" panose="02010609060101010101" pitchFamily="49" charset="-122"/>
              <a:ea typeface="SimSun-ExtB" panose="02010609060101010101" pitchFamily="49" charset="-122"/>
            </a:endParaRPr>
          </a:p>
        </p:txBody>
      </p:sp>
      <p:cxnSp>
        <p:nvCxnSpPr>
          <p:cNvPr id="7" name="Straight Connector 6"/>
          <p:cNvCxnSpPr/>
          <p:nvPr/>
        </p:nvCxnSpPr>
        <p:spPr>
          <a:xfrm>
            <a:off x="16950697" y="3993859"/>
            <a:ext cx="89110" cy="9564485"/>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048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anay's Pansit Malab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868" y="3514283"/>
            <a:ext cx="10516924" cy="100611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4257618" y="3514283"/>
            <a:ext cx="59407" cy="10061192"/>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4806851" y="4100098"/>
            <a:ext cx="14777706" cy="4186787"/>
          </a:xfrm>
          <a:prstGeom prst="rect">
            <a:avLst/>
          </a:prstGeom>
          <a:noFill/>
        </p:spPr>
        <p:txBody>
          <a:bodyPr wrap="square" rtlCol="0">
            <a:spAutoFit/>
          </a:bodyPr>
          <a:lstStyle/>
          <a:p>
            <a:r>
              <a:rPr lang="en-US" sz="3326" dirty="0" err="1">
                <a:latin typeface="SimSun-ExtB" panose="02010609060101010101" pitchFamily="49" charset="-122"/>
                <a:ea typeface="SimSun-ExtB" panose="02010609060101010101" pitchFamily="49" charset="-122"/>
              </a:rPr>
              <a:t>Pancit</a:t>
            </a:r>
            <a:r>
              <a:rPr lang="en-US" sz="3326" dirty="0">
                <a:latin typeface="SimSun-ExtB" panose="02010609060101010101" pitchFamily="49" charset="-122"/>
                <a:ea typeface="SimSun-ExtB" panose="02010609060101010101" pitchFamily="49" charset="-122"/>
              </a:rPr>
              <a:t> is as crucial to each Filipino feast as rice is to every complete Filipino meal. With </a:t>
            </a:r>
            <a:r>
              <a:rPr lang="en-US" sz="3326" dirty="0" err="1">
                <a:latin typeface="SimSun-ExtB" panose="02010609060101010101" pitchFamily="49" charset="-122"/>
                <a:ea typeface="SimSun-ExtB" panose="02010609060101010101" pitchFamily="49" charset="-122"/>
              </a:rPr>
              <a:t>Santacruzan</a:t>
            </a:r>
            <a:r>
              <a:rPr lang="en-US" sz="3326" dirty="0">
                <a:latin typeface="SimSun-ExtB" panose="02010609060101010101" pitchFamily="49" charset="-122"/>
                <a:ea typeface="SimSun-ExtB" panose="02010609060101010101" pitchFamily="49" charset="-122"/>
              </a:rPr>
              <a:t> (among other regional fiestas all over the country) looming over the month of May, stuffing one’s face with numerous variations of the said noodle dish is a delightful certainty. Yet while preparing (and consuming) big cauldrons of </a:t>
            </a:r>
            <a:r>
              <a:rPr lang="en-US" sz="3326" dirty="0" err="1">
                <a:latin typeface="SimSun-ExtB" panose="02010609060101010101" pitchFamily="49" charset="-122"/>
                <a:ea typeface="SimSun-ExtB" panose="02010609060101010101" pitchFamily="49" charset="-122"/>
              </a:rPr>
              <a:t>pancit</a:t>
            </a:r>
            <a:r>
              <a:rPr lang="en-US" sz="3326" dirty="0">
                <a:latin typeface="SimSun-ExtB" panose="02010609060101010101" pitchFamily="49" charset="-122"/>
                <a:ea typeface="SimSun-ExtB" panose="02010609060101010101" pitchFamily="49" charset="-122"/>
              </a:rPr>
              <a:t> is second nature to any true-blue </a:t>
            </a:r>
            <a:r>
              <a:rPr lang="en-US" sz="3326" dirty="0" err="1">
                <a:latin typeface="SimSun-ExtB" panose="02010609060101010101" pitchFamily="49" charset="-122"/>
                <a:ea typeface="SimSun-ExtB" panose="02010609060101010101" pitchFamily="49" charset="-122"/>
              </a:rPr>
              <a:t>Pinoy</a:t>
            </a:r>
            <a:r>
              <a:rPr lang="en-US" sz="3326" dirty="0">
                <a:latin typeface="SimSun-ExtB" panose="02010609060101010101" pitchFamily="49" charset="-122"/>
                <a:ea typeface="SimSun-ExtB" panose="02010609060101010101" pitchFamily="49" charset="-122"/>
              </a:rPr>
              <a:t>, the origins of this iconic party food are not exactly confined to a specific region (or to our country, for that matter).</a:t>
            </a:r>
          </a:p>
        </p:txBody>
      </p:sp>
      <p:sp>
        <p:nvSpPr>
          <p:cNvPr id="8" name="TextBox 7"/>
          <p:cNvSpPr txBox="1"/>
          <p:nvPr/>
        </p:nvSpPr>
        <p:spPr>
          <a:xfrm>
            <a:off x="14806851" y="8544879"/>
            <a:ext cx="14777706" cy="3820098"/>
          </a:xfrm>
          <a:prstGeom prst="rect">
            <a:avLst/>
          </a:prstGeom>
          <a:noFill/>
        </p:spPr>
        <p:txBody>
          <a:bodyPr wrap="square" rtlCol="0">
            <a:spAutoFit/>
          </a:bodyPr>
          <a:lstStyle/>
          <a:p>
            <a:r>
              <a:rPr lang="en-US" sz="3326" dirty="0" err="1">
                <a:latin typeface="SimSun-ExtB" panose="02010609060101010101" pitchFamily="49" charset="-122"/>
                <a:ea typeface="SimSun-ExtB" panose="02010609060101010101" pitchFamily="49" charset="-122"/>
              </a:rPr>
              <a:t>Pancit</a:t>
            </a:r>
            <a:r>
              <a:rPr lang="en-US" sz="3326" dirty="0">
                <a:latin typeface="SimSun-ExtB" panose="02010609060101010101" pitchFamily="49" charset="-122"/>
                <a:ea typeface="SimSun-ExtB" panose="02010609060101010101" pitchFamily="49" charset="-122"/>
              </a:rPr>
              <a:t> </a:t>
            </a:r>
            <a:r>
              <a:rPr lang="en-US" sz="3326" dirty="0" err="1">
                <a:latin typeface="SimSun-ExtB" panose="02010609060101010101" pitchFamily="49" charset="-122"/>
                <a:ea typeface="SimSun-ExtB" panose="02010609060101010101" pitchFamily="49" charset="-122"/>
              </a:rPr>
              <a:t>luglog</a:t>
            </a:r>
            <a:r>
              <a:rPr lang="en-US" sz="3326" dirty="0">
                <a:latin typeface="SimSun-ExtB" panose="02010609060101010101" pitchFamily="49" charset="-122"/>
                <a:ea typeface="SimSun-ExtB" panose="02010609060101010101" pitchFamily="49" charset="-122"/>
              </a:rPr>
              <a:t> also </a:t>
            </a:r>
            <a:r>
              <a:rPr lang="en-US" sz="3326" dirty="0">
                <a:latin typeface="SimSun-ExtB" panose="02010609060101010101" pitchFamily="49" charset="-122"/>
                <a:ea typeface="SimSun-ExtB" panose="02010609060101010101" pitchFamily="49" charset="-122"/>
              </a:rPr>
              <a:t>referred to in some circles as </a:t>
            </a:r>
            <a:r>
              <a:rPr lang="en-US" sz="3326" dirty="0" err="1">
                <a:latin typeface="SimSun-ExtB" panose="02010609060101010101" pitchFamily="49" charset="-122"/>
                <a:ea typeface="SimSun-ExtB" panose="02010609060101010101" pitchFamily="49" charset="-122"/>
              </a:rPr>
              <a:t>Pancit</a:t>
            </a:r>
            <a:r>
              <a:rPr lang="en-US" sz="3326" dirty="0">
                <a:latin typeface="SimSun-ExtB" panose="02010609060101010101" pitchFamily="49" charset="-122"/>
                <a:ea typeface="SimSun-ExtB" panose="02010609060101010101" pitchFamily="49" charset="-122"/>
              </a:rPr>
              <a:t> </a:t>
            </a:r>
            <a:r>
              <a:rPr lang="en-US" sz="3326" dirty="0" err="1">
                <a:latin typeface="SimSun-ExtB" panose="02010609060101010101" pitchFamily="49" charset="-122"/>
                <a:ea typeface="SimSun-ExtB" panose="02010609060101010101" pitchFamily="49" charset="-122"/>
              </a:rPr>
              <a:t>Malabon</a:t>
            </a:r>
            <a:r>
              <a:rPr lang="en-US" sz="3326" dirty="0">
                <a:latin typeface="SimSun-ExtB" panose="02010609060101010101" pitchFamily="49" charset="-122"/>
                <a:ea typeface="SimSun-ExtB" panose="02010609060101010101" pitchFamily="49" charset="-122"/>
              </a:rPr>
              <a:t>, this dish uses thick rice noodles that are dunked in hot water to soften them prior to adding the lip-smacking, unctuous orange sauce (“</a:t>
            </a:r>
            <a:r>
              <a:rPr lang="en-US" sz="3326" dirty="0" err="1">
                <a:latin typeface="SimSun-ExtB" panose="02010609060101010101" pitchFamily="49" charset="-122"/>
                <a:ea typeface="SimSun-ExtB" panose="02010609060101010101" pitchFamily="49" charset="-122"/>
              </a:rPr>
              <a:t>Luglog</a:t>
            </a:r>
            <a:r>
              <a:rPr lang="en-US" sz="3326" dirty="0">
                <a:latin typeface="SimSun-ExtB" panose="02010609060101010101" pitchFamily="49" charset="-122"/>
                <a:ea typeface="SimSun-ExtB" panose="02010609060101010101" pitchFamily="49" charset="-122"/>
              </a:rPr>
              <a:t>” means “to dunk in water”). Littered with fresh shrimp, squid, and even shucked oysters fresh off the northern fishing town of </a:t>
            </a:r>
            <a:r>
              <a:rPr lang="en-US" sz="3326" dirty="0" err="1">
                <a:latin typeface="SimSun-ExtB" panose="02010609060101010101" pitchFamily="49" charset="-122"/>
                <a:ea typeface="SimSun-ExtB" panose="02010609060101010101" pitchFamily="49" charset="-122"/>
              </a:rPr>
              <a:t>Malabon</a:t>
            </a:r>
            <a:r>
              <a:rPr lang="en-US" sz="3326" dirty="0">
                <a:latin typeface="SimSun-ExtB" panose="02010609060101010101" pitchFamily="49" charset="-122"/>
                <a:ea typeface="SimSun-ExtB" panose="02010609060101010101" pitchFamily="49" charset="-122"/>
              </a:rPr>
              <a:t>, this </a:t>
            </a:r>
            <a:r>
              <a:rPr lang="en-US" sz="3326" dirty="0" err="1">
                <a:latin typeface="SimSun-ExtB" panose="02010609060101010101" pitchFamily="49" charset="-122"/>
                <a:ea typeface="SimSun-ExtB" panose="02010609060101010101" pitchFamily="49" charset="-122"/>
              </a:rPr>
              <a:t>pancit</a:t>
            </a:r>
            <a:r>
              <a:rPr lang="en-US" sz="3326" dirty="0">
                <a:latin typeface="SimSun-ExtB" panose="02010609060101010101" pitchFamily="49" charset="-122"/>
                <a:ea typeface="SimSun-ExtB" panose="02010609060101010101" pitchFamily="49" charset="-122"/>
              </a:rPr>
              <a:t> is legendary and is a known staple in office and classroom parties alike</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80537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6" name="TextBox 5"/>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9218" name="Picture 2" descr="#"/>
          <p:cNvPicPr>
            <a:picLocks noChangeAspect="1" noChangeArrowheads="1"/>
          </p:cNvPicPr>
          <p:nvPr/>
        </p:nvPicPr>
        <p:blipFill rotWithShape="1">
          <a:blip r:embed="rId2">
            <a:extLst>
              <a:ext uri="{28A0092B-C50C-407E-A947-70E740481C1C}">
                <a14:useLocalDpi xmlns:a14="http://schemas.microsoft.com/office/drawing/2010/main" val="0"/>
              </a:ext>
            </a:extLst>
          </a:blip>
          <a:srcRect l="2117" t="257" r="23949" b="-257"/>
          <a:stretch/>
        </p:blipFill>
        <p:spPr bwMode="auto">
          <a:xfrm>
            <a:off x="5606476" y="1602912"/>
            <a:ext cx="3804237" cy="38590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941747" y="3295187"/>
            <a:ext cx="3240308"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Navotas</a:t>
            </a:r>
            <a:r>
              <a:rPr lang="en-PH" sz="2495" b="1" dirty="0">
                <a:solidFill>
                  <a:schemeClr val="bg1"/>
                </a:solidFill>
              </a:rPr>
              <a:t> Centennial Park</a:t>
            </a:r>
            <a:endParaRPr lang="en-PH" sz="2495" b="1" dirty="0">
              <a:solidFill>
                <a:schemeClr val="bg1"/>
              </a:solidFill>
            </a:endParaRPr>
          </a:p>
        </p:txBody>
      </p:sp>
      <p:sp>
        <p:nvSpPr>
          <p:cNvPr id="9" name="Rectangle 8"/>
          <p:cNvSpPr/>
          <p:nvPr/>
        </p:nvSpPr>
        <p:spPr>
          <a:xfrm>
            <a:off x="998508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0" name="TextBox 9"/>
          <p:cNvSpPr txBox="1"/>
          <p:nvPr/>
        </p:nvSpPr>
        <p:spPr>
          <a:xfrm>
            <a:off x="1137298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9220" name="Picture 4" descr="#"/>
          <p:cNvPicPr>
            <a:picLocks noChangeAspect="1" noChangeArrowheads="1"/>
          </p:cNvPicPr>
          <p:nvPr/>
        </p:nvPicPr>
        <p:blipFill rotWithShape="1">
          <a:blip r:embed="rId3">
            <a:extLst>
              <a:ext uri="{28A0092B-C50C-407E-A947-70E740481C1C}">
                <a14:useLocalDpi xmlns:a14="http://schemas.microsoft.com/office/drawing/2010/main" val="0"/>
              </a:ext>
            </a:extLst>
          </a:blip>
          <a:srcRect r="35234"/>
          <a:stretch/>
        </p:blipFill>
        <p:spPr bwMode="auto">
          <a:xfrm>
            <a:off x="10406225" y="1797544"/>
            <a:ext cx="3779790" cy="38590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687872" y="3295186"/>
            <a:ext cx="3240308"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Navotas</a:t>
            </a:r>
            <a:r>
              <a:rPr lang="en-PH" sz="2495" b="1" dirty="0">
                <a:solidFill>
                  <a:schemeClr val="bg1"/>
                </a:solidFill>
              </a:rPr>
              <a:t> </a:t>
            </a:r>
            <a:r>
              <a:rPr lang="en-PH" sz="2495" b="1" dirty="0">
                <a:solidFill>
                  <a:schemeClr val="bg1"/>
                </a:solidFill>
              </a:rPr>
              <a:t>Fish Port</a:t>
            </a:r>
            <a:endParaRPr lang="en-PH" sz="2495" b="1" dirty="0">
              <a:solidFill>
                <a:schemeClr val="bg1"/>
              </a:solidFill>
            </a:endParaRPr>
          </a:p>
        </p:txBody>
      </p:sp>
      <p:pic>
        <p:nvPicPr>
          <p:cNvPr id="9222" name="Picture 6" descr="#"/>
          <p:cNvPicPr>
            <a:picLocks noChangeAspect="1" noChangeArrowheads="1"/>
          </p:cNvPicPr>
          <p:nvPr/>
        </p:nvPicPr>
        <p:blipFill rotWithShape="1">
          <a:blip r:embed="rId4">
            <a:extLst>
              <a:ext uri="{28A0092B-C50C-407E-A947-70E740481C1C}">
                <a14:useLocalDpi xmlns:a14="http://schemas.microsoft.com/office/drawing/2010/main" val="0"/>
              </a:ext>
            </a:extLst>
          </a:blip>
          <a:srcRect l="10006" t="342" r="16769" b="-342"/>
          <a:stretch/>
        </p:blipFill>
        <p:spPr bwMode="auto">
          <a:xfrm>
            <a:off x="15158360" y="1797544"/>
            <a:ext cx="3767769" cy="385909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473120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8" name="TextBox 17"/>
          <p:cNvSpPr txBox="1"/>
          <p:nvPr/>
        </p:nvSpPr>
        <p:spPr>
          <a:xfrm>
            <a:off x="1611911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9" name="TextBox 18"/>
          <p:cNvSpPr txBox="1"/>
          <p:nvPr/>
        </p:nvSpPr>
        <p:spPr>
          <a:xfrm>
            <a:off x="15433997" y="3295187"/>
            <a:ext cx="3240308"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San Jose Parish </a:t>
            </a:r>
            <a:r>
              <a:rPr lang="en-PH" sz="2495" b="1" dirty="0" err="1">
                <a:solidFill>
                  <a:schemeClr val="bg1"/>
                </a:solidFill>
              </a:rPr>
              <a:t>Chruch</a:t>
            </a:r>
            <a:endParaRPr lang="en-PH" sz="2495" b="1" dirty="0">
              <a:solidFill>
                <a:schemeClr val="bg1"/>
              </a:solidFill>
            </a:endParaRPr>
          </a:p>
        </p:txBody>
      </p:sp>
    </p:spTree>
    <p:extLst>
      <p:ext uri="{BB962C8B-B14F-4D97-AF65-F5344CB8AC3E}">
        <p14:creationId xmlns:p14="http://schemas.microsoft.com/office/powerpoint/2010/main" val="180192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University of Santo Tomas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634" y="1426797"/>
            <a:ext cx="6930787" cy="45941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426" y="2780420"/>
            <a:ext cx="5357129" cy="5339536"/>
          </a:xfrm>
          <a:prstGeom prst="rect">
            <a:avLst/>
          </a:prstGeom>
        </p:spPr>
      </p:pic>
      <p:cxnSp>
        <p:nvCxnSpPr>
          <p:cNvPr id="7" name="Straight Connector 6"/>
          <p:cNvCxnSpPr/>
          <p:nvPr/>
        </p:nvCxnSpPr>
        <p:spPr>
          <a:xfrm>
            <a:off x="15969687" y="2357503"/>
            <a:ext cx="0" cy="4594121"/>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16207854" y="1750981"/>
            <a:ext cx="9095626" cy="7164167"/>
          </a:xfrm>
          <a:prstGeom prst="rect">
            <a:avLst/>
          </a:prstGeom>
          <a:noFill/>
        </p:spPr>
        <p:txBody>
          <a:bodyPr wrap="square" rtlCol="0">
            <a:spAutoFit/>
          </a:bodyPr>
          <a:lstStyle/>
          <a:p>
            <a:pPr fontAlgn="base"/>
            <a:r>
              <a:rPr lang="en-US" sz="2599" dirty="0">
                <a:latin typeface="SimSun-ExtB" panose="02010609060101010101" pitchFamily="49" charset="-122"/>
                <a:ea typeface="SimSun-ExtB" panose="02010609060101010101" pitchFamily="49" charset="-122"/>
              </a:rPr>
              <a:t>To promote Filipino culture and heritage, the University Of Santo Tomas Museum is open to the public. The pieces in this museum, not only serve to educate the public, but they also serve as learning tools for the University’s currently enrolled students.</a:t>
            </a:r>
          </a:p>
          <a:p>
            <a:pPr fontAlgn="base"/>
            <a:endParaRPr lang="en-US" sz="2599" dirty="0">
              <a:latin typeface="SimSun-ExtB" panose="02010609060101010101" pitchFamily="49" charset="-122"/>
              <a:ea typeface="SimSun-ExtB" panose="02010609060101010101" pitchFamily="49" charset="-122"/>
            </a:endParaRPr>
          </a:p>
          <a:p>
            <a:pPr fontAlgn="base"/>
            <a:r>
              <a:rPr lang="en-US" sz="2599" dirty="0">
                <a:latin typeface="SimSun-ExtB" panose="02010609060101010101" pitchFamily="49" charset="-122"/>
                <a:ea typeface="SimSun-ExtB" panose="02010609060101010101" pitchFamily="49" charset="-122"/>
              </a:rPr>
              <a:t>The main exhibit, which the museum refers to as its “nucleus,” is the collection of </a:t>
            </a:r>
            <a:r>
              <a:rPr lang="en-US" sz="2599" dirty="0" err="1">
                <a:latin typeface="SimSun-ExtB" panose="02010609060101010101" pitchFamily="49" charset="-122"/>
                <a:ea typeface="SimSun-ExtB" panose="02010609060101010101" pitchFamily="49" charset="-122"/>
              </a:rPr>
              <a:t>gabinete</a:t>
            </a:r>
            <a:r>
              <a:rPr lang="en-US" sz="2599" dirty="0">
                <a:latin typeface="SimSun-ExtB" panose="02010609060101010101" pitchFamily="49" charset="-122"/>
                <a:ea typeface="SimSun-ExtB" panose="02010609060101010101" pitchFamily="49" charset="-122"/>
              </a:rPr>
              <a:t> de </a:t>
            </a:r>
            <a:r>
              <a:rPr lang="en-US" sz="2599" dirty="0" err="1">
                <a:latin typeface="SimSun-ExtB" panose="02010609060101010101" pitchFamily="49" charset="-122"/>
                <a:ea typeface="SimSun-ExtB" panose="02010609060101010101" pitchFamily="49" charset="-122"/>
              </a:rPr>
              <a:t>fisica</a:t>
            </a:r>
            <a:r>
              <a:rPr lang="en-US" sz="2599" dirty="0">
                <a:latin typeface="SimSun-ExtB" panose="02010609060101010101" pitchFamily="49" charset="-122"/>
                <a:ea typeface="SimSun-ExtB" panose="02010609060101010101" pitchFamily="49" charset="-122"/>
              </a:rPr>
              <a:t>. In laymen’s terms, this is a collection of natural specimen including plants, animals, minerals, and vegetables that are used by the students belonging to the pharmacy and medicine programs.</a:t>
            </a:r>
          </a:p>
          <a:p>
            <a:pPr fontAlgn="base"/>
            <a:endParaRPr lang="en-US" sz="2599" dirty="0">
              <a:latin typeface="SimSun-ExtB" panose="02010609060101010101" pitchFamily="49" charset="-122"/>
              <a:ea typeface="SimSun-ExtB" panose="02010609060101010101" pitchFamily="49" charset="-122"/>
            </a:endParaRPr>
          </a:p>
          <a:p>
            <a:pPr fontAlgn="base"/>
            <a:r>
              <a:rPr lang="en-US" sz="2599" dirty="0">
                <a:latin typeface="SimSun-ExtB" panose="02010609060101010101" pitchFamily="49" charset="-122"/>
                <a:ea typeface="SimSun-ExtB" panose="02010609060101010101" pitchFamily="49" charset="-122"/>
              </a:rPr>
              <a:t>There are a variety of exhibits always on display and always changing. After the museum, have a walk around the exquisite campus.</a:t>
            </a:r>
          </a:p>
        </p:txBody>
      </p:sp>
    </p:spTree>
    <p:extLst>
      <p:ext uri="{BB962C8B-B14F-4D97-AF65-F5344CB8AC3E}">
        <p14:creationId xmlns:p14="http://schemas.microsoft.com/office/powerpoint/2010/main" val="3635397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25140" y="10653816"/>
            <a:ext cx="8238640" cy="6189028"/>
          </a:xfrm>
          <a:prstGeom prst="rect">
            <a:avLst/>
          </a:prstGeom>
        </p:spPr>
      </p:pic>
      <p:pic>
        <p:nvPicPr>
          <p:cNvPr id="5" name="Picture 4"/>
          <p:cNvPicPr>
            <a:picLocks noChangeAspect="1"/>
          </p:cNvPicPr>
          <p:nvPr/>
        </p:nvPicPr>
        <p:blipFill>
          <a:blip r:embed="rId3"/>
          <a:stretch>
            <a:fillRect/>
          </a:stretch>
        </p:blipFill>
        <p:spPr>
          <a:xfrm>
            <a:off x="12939116" y="10653817"/>
            <a:ext cx="8252037" cy="6189028"/>
          </a:xfrm>
          <a:prstGeom prst="rect">
            <a:avLst/>
          </a:prstGeom>
        </p:spPr>
      </p:pic>
      <p:sp>
        <p:nvSpPr>
          <p:cNvPr id="6" name="TextBox 5"/>
          <p:cNvSpPr txBox="1"/>
          <p:nvPr/>
        </p:nvSpPr>
        <p:spPr>
          <a:xfrm>
            <a:off x="12952513" y="6581339"/>
            <a:ext cx="8238640" cy="3820098"/>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The </a:t>
            </a:r>
            <a:r>
              <a:rPr lang="en-US" sz="3326" dirty="0" err="1">
                <a:latin typeface="SimSun-ExtB" panose="02010609060101010101" pitchFamily="49" charset="-122"/>
                <a:ea typeface="SimSun-ExtB" panose="02010609060101010101" pitchFamily="49" charset="-122"/>
              </a:rPr>
              <a:t>Navotas</a:t>
            </a:r>
            <a:r>
              <a:rPr lang="en-US" sz="3326" dirty="0">
                <a:latin typeface="SimSun-ExtB" panose="02010609060101010101" pitchFamily="49" charset="-122"/>
                <a:ea typeface="SimSun-ExtB" panose="02010609060101010101" pitchFamily="49" charset="-122"/>
              </a:rPr>
              <a:t> Centennial Park is a waterfront park in </a:t>
            </a:r>
            <a:r>
              <a:rPr lang="en-US" sz="3326" dirty="0" err="1">
                <a:latin typeface="SimSun-ExtB" panose="02010609060101010101" pitchFamily="49" charset="-122"/>
                <a:ea typeface="SimSun-ExtB" panose="02010609060101010101" pitchFamily="49" charset="-122"/>
              </a:rPr>
              <a:t>Navotas</a:t>
            </a:r>
            <a:r>
              <a:rPr lang="en-US" sz="3326" dirty="0">
                <a:latin typeface="SimSun-ExtB" panose="02010609060101010101" pitchFamily="49" charset="-122"/>
                <a:ea typeface="SimSun-ExtB" panose="02010609060101010101" pitchFamily="49" charset="-122"/>
              </a:rPr>
              <a:t>, Metro Manila, the Philippines, facing the Manila Bay. It is the largest open space in the city and is CAMANAVA or North Manila District's version of the </a:t>
            </a:r>
            <a:r>
              <a:rPr lang="en-US" sz="3326" dirty="0" err="1">
                <a:latin typeface="SimSun-ExtB" panose="02010609060101010101" pitchFamily="49" charset="-122"/>
                <a:ea typeface="SimSun-ExtB" panose="02010609060101010101" pitchFamily="49" charset="-122"/>
              </a:rPr>
              <a:t>Baywalk</a:t>
            </a:r>
            <a:r>
              <a:rPr lang="en-US" sz="3326" dirty="0">
                <a:latin typeface="SimSun-ExtB" panose="02010609060101010101" pitchFamily="49" charset="-122"/>
                <a:ea typeface="SimSun-ExtB" panose="02010609060101010101" pitchFamily="49" charset="-122"/>
              </a:rPr>
              <a:t>.</a:t>
            </a:r>
            <a:endParaRPr lang="en-PH" sz="3326" dirty="0">
              <a:latin typeface="SimSun-ExtB" panose="02010609060101010101" pitchFamily="49" charset="-122"/>
              <a:ea typeface="SimSun-ExtB" panose="02010609060101010101" pitchFamily="49" charset="-122"/>
            </a:endParaRPr>
          </a:p>
        </p:txBody>
      </p:sp>
      <p:sp>
        <p:nvSpPr>
          <p:cNvPr id="7" name="TextBox 6"/>
          <p:cNvSpPr txBox="1"/>
          <p:nvPr/>
        </p:nvSpPr>
        <p:spPr>
          <a:xfrm>
            <a:off x="4325140" y="1462459"/>
            <a:ext cx="8269091" cy="8793048"/>
          </a:xfrm>
          <a:prstGeom prst="rect">
            <a:avLst/>
          </a:prstGeom>
          <a:noFill/>
        </p:spPr>
        <p:txBody>
          <a:bodyPr wrap="square" rtlCol="0">
            <a:spAutoFit/>
          </a:bodyPr>
          <a:lstStyle/>
          <a:p>
            <a:r>
              <a:rPr lang="en-US" sz="3326" dirty="0">
                <a:latin typeface="SimSun-ExtB" panose="02010609060101010101" pitchFamily="49" charset="-122"/>
                <a:ea typeface="SimSun-ExtB" panose="02010609060101010101" pitchFamily="49" charset="-122"/>
              </a:rPr>
              <a:t>The park was opened on January 16, 2006 during the celebration of the 100th Founding Anniversary of the municipality of </a:t>
            </a:r>
            <a:r>
              <a:rPr lang="en-US" sz="3326" dirty="0" err="1">
                <a:latin typeface="SimSun-ExtB" panose="02010609060101010101" pitchFamily="49" charset="-122"/>
                <a:ea typeface="SimSun-ExtB" panose="02010609060101010101" pitchFamily="49" charset="-122"/>
              </a:rPr>
              <a:t>Navotas</a:t>
            </a:r>
            <a:r>
              <a:rPr lang="en-US" sz="3326" dirty="0">
                <a:latin typeface="SimSun-ExtB" panose="02010609060101010101" pitchFamily="49" charset="-122"/>
                <a:ea typeface="SimSun-ExtB" panose="02010609060101010101" pitchFamily="49" charset="-122"/>
              </a:rPr>
              <a:t>, it was built on the site of a former garbage transfer station during the term of Mayor Toby </a:t>
            </a:r>
            <a:r>
              <a:rPr lang="en-US" sz="3326" dirty="0" err="1">
                <a:latin typeface="SimSun-ExtB" panose="02010609060101010101" pitchFamily="49" charset="-122"/>
                <a:ea typeface="SimSun-ExtB" panose="02010609060101010101" pitchFamily="49" charset="-122"/>
              </a:rPr>
              <a:t>Tiangco</a:t>
            </a:r>
            <a:r>
              <a:rPr lang="en-US" sz="3326" dirty="0">
                <a:latin typeface="SimSun-ExtB" panose="02010609060101010101" pitchFamily="49" charset="-122"/>
                <a:ea typeface="SimSun-ExtB" panose="02010609060101010101" pitchFamily="49" charset="-122"/>
              </a:rPr>
              <a:t> who described the project as "garbage turned into </a:t>
            </a:r>
            <a:r>
              <a:rPr lang="en-US" sz="3326" dirty="0" err="1">
                <a:latin typeface="SimSun-ExtB" panose="02010609060101010101" pitchFamily="49" charset="-122"/>
                <a:ea typeface="SimSun-ExtB" panose="02010609060101010101" pitchFamily="49" charset="-122"/>
              </a:rPr>
              <a:t>gold."The</a:t>
            </a:r>
            <a:r>
              <a:rPr lang="en-US" sz="3326" dirty="0">
                <a:latin typeface="SimSun-ExtB" panose="02010609060101010101" pitchFamily="49" charset="-122"/>
                <a:ea typeface="SimSun-ExtB" panose="02010609060101010101" pitchFamily="49" charset="-122"/>
              </a:rPr>
              <a:t> park hosts a variety of activities and local government celebrations throughout the year, including the annual </a:t>
            </a:r>
            <a:r>
              <a:rPr lang="en-US" sz="3326" dirty="0" err="1">
                <a:latin typeface="SimSun-ExtB" panose="02010609060101010101" pitchFamily="49" charset="-122"/>
                <a:ea typeface="SimSun-ExtB" panose="02010609060101010101" pitchFamily="49" charset="-122"/>
              </a:rPr>
              <a:t>Pangisdaan</a:t>
            </a:r>
            <a:r>
              <a:rPr lang="en-US" sz="3326" dirty="0">
                <a:latin typeface="SimSun-ExtB" panose="02010609060101010101" pitchFamily="49" charset="-122"/>
                <a:ea typeface="SimSun-ExtB" panose="02010609060101010101" pitchFamily="49" charset="-122"/>
              </a:rPr>
              <a:t> Festival commemorating the founding anniversary of the "Fishing Capital of the Philippines", and the </a:t>
            </a:r>
            <a:r>
              <a:rPr lang="en-US" sz="3326" dirty="0" err="1">
                <a:latin typeface="SimSun-ExtB" panose="02010609060101010101" pitchFamily="49" charset="-122"/>
                <a:ea typeface="SimSun-ExtB" panose="02010609060101010101" pitchFamily="49" charset="-122"/>
              </a:rPr>
              <a:t>Bangkang</a:t>
            </a:r>
            <a:r>
              <a:rPr lang="en-US" sz="3326" dirty="0">
                <a:latin typeface="SimSun-ExtB" panose="02010609060101010101" pitchFamily="49" charset="-122"/>
                <a:ea typeface="SimSun-ExtB" panose="02010609060101010101" pitchFamily="49" charset="-122"/>
              </a:rPr>
              <a:t> de </a:t>
            </a:r>
            <a:r>
              <a:rPr lang="en-US" sz="3326" dirty="0" err="1">
                <a:latin typeface="SimSun-ExtB" panose="02010609060101010101" pitchFamily="49" charset="-122"/>
                <a:ea typeface="SimSun-ExtB" panose="02010609060101010101" pitchFamily="49" charset="-122"/>
              </a:rPr>
              <a:t>Sagwan</a:t>
            </a:r>
            <a:r>
              <a:rPr lang="en-US" sz="3326" dirty="0">
                <a:latin typeface="SimSun-ExtB" panose="02010609060101010101" pitchFamily="49" charset="-122"/>
                <a:ea typeface="SimSun-ExtB" panose="02010609060101010101" pitchFamily="49" charset="-122"/>
              </a:rPr>
              <a:t> race launched by Mayor John Rey </a:t>
            </a:r>
            <a:r>
              <a:rPr lang="en-US" sz="3326" dirty="0" err="1">
                <a:latin typeface="SimSun-ExtB" panose="02010609060101010101" pitchFamily="49" charset="-122"/>
                <a:ea typeface="SimSun-ExtB" panose="02010609060101010101" pitchFamily="49" charset="-122"/>
              </a:rPr>
              <a:t>Tiangco</a:t>
            </a:r>
            <a:r>
              <a:rPr lang="en-US" sz="3326" dirty="0">
                <a:latin typeface="SimSun-ExtB" panose="02010609060101010101" pitchFamily="49" charset="-122"/>
                <a:ea typeface="SimSun-ExtB" panose="02010609060101010101" pitchFamily="49" charset="-122"/>
              </a:rPr>
              <a:t> in January 2017</a:t>
            </a:r>
            <a:endParaRPr lang="en-PH" sz="3326" dirty="0">
              <a:latin typeface="SimSun-ExtB" panose="02010609060101010101" pitchFamily="49" charset="-122"/>
              <a:ea typeface="SimSun-ExtB" panose="02010609060101010101" pitchFamily="49" charset="-122"/>
            </a:endParaRPr>
          </a:p>
        </p:txBody>
      </p:sp>
      <p:sp>
        <p:nvSpPr>
          <p:cNvPr id="8" name="TextBox 7"/>
          <p:cNvSpPr txBox="1"/>
          <p:nvPr/>
        </p:nvSpPr>
        <p:spPr>
          <a:xfrm>
            <a:off x="5992610" y="13003332"/>
            <a:ext cx="4908527" cy="12931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3742" b="1" dirty="0" err="1">
                <a:solidFill>
                  <a:schemeClr val="bg1"/>
                </a:solidFill>
              </a:rPr>
              <a:t>Navotas</a:t>
            </a:r>
            <a:r>
              <a:rPr lang="en-PH" sz="3742" b="1" dirty="0">
                <a:solidFill>
                  <a:schemeClr val="bg1"/>
                </a:solidFill>
              </a:rPr>
              <a:t> Centennial Park</a:t>
            </a:r>
            <a:endParaRPr lang="en-PH" sz="3742" b="1" dirty="0">
              <a:solidFill>
                <a:schemeClr val="bg1"/>
              </a:solidFill>
            </a:endParaRPr>
          </a:p>
        </p:txBody>
      </p:sp>
    </p:spTree>
    <p:extLst>
      <p:ext uri="{BB962C8B-B14F-4D97-AF65-F5344CB8AC3E}">
        <p14:creationId xmlns:p14="http://schemas.microsoft.com/office/powerpoint/2010/main" val="123250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8761" y="10050852"/>
            <a:ext cx="10366475" cy="68548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938" y="7582076"/>
            <a:ext cx="11495203" cy="10072566"/>
          </a:xfrm>
          <a:prstGeom prst="rect">
            <a:avLst/>
          </a:prstGeom>
          <a:noFill/>
        </p:spPr>
        <p:txBody>
          <a:bodyPr wrap="square" rtlCol="0">
            <a:spAutoFit/>
          </a:bodyPr>
          <a:lstStyle/>
          <a:p>
            <a:pPr algn="just">
              <a:lnSpc>
                <a:spcPct val="150000"/>
              </a:lnSpc>
            </a:pPr>
            <a:r>
              <a:rPr lang="en-US" sz="3326" dirty="0">
                <a:latin typeface="SimSun-ExtB" panose="02010609060101010101" pitchFamily="49" charset="-122"/>
                <a:ea typeface="SimSun-ExtB" panose="02010609060101010101" pitchFamily="49" charset="-122"/>
              </a:rPr>
              <a:t>The </a:t>
            </a:r>
            <a:r>
              <a:rPr lang="en-US" sz="3326" dirty="0" err="1">
                <a:latin typeface="SimSun-ExtB" panose="02010609060101010101" pitchFamily="49" charset="-122"/>
                <a:ea typeface="SimSun-ExtB" panose="02010609060101010101" pitchFamily="49" charset="-122"/>
              </a:rPr>
              <a:t>Navotas</a:t>
            </a:r>
            <a:r>
              <a:rPr lang="en-US" sz="3326" dirty="0">
                <a:latin typeface="SimSun-ExtB" panose="02010609060101010101" pitchFamily="49" charset="-122"/>
                <a:ea typeface="SimSun-ExtB" panose="02010609060101010101" pitchFamily="49" charset="-122"/>
              </a:rPr>
              <a:t> Fish Port Complex (NFPC), the premier fish center of the Philippines and one of the largest in Asia, is the first major fishing port and fish market complex placed under the jurisdiction, control and supervision of the Philippine Fisheries Development Authority (PFDA). It is a traditional landing place of commercial fishing boats operating in various fishing grounds in the Philippines. The construction of the Port Complex spanned three years from August 1973 to August 1976 through a </a:t>
            </a:r>
            <a:r>
              <a:rPr lang="en-US" sz="3326" dirty="0" err="1">
                <a:latin typeface="SimSun-ExtB" panose="02010609060101010101" pitchFamily="49" charset="-122"/>
                <a:ea typeface="SimSun-ExtB" panose="02010609060101010101" pitchFamily="49" charset="-122"/>
              </a:rPr>
              <a:t>Php</a:t>
            </a:r>
            <a:r>
              <a:rPr lang="en-US" sz="3326" dirty="0">
                <a:latin typeface="SimSun-ExtB" panose="02010609060101010101" pitchFamily="49" charset="-122"/>
                <a:ea typeface="SimSun-ExtB" panose="02010609060101010101" pitchFamily="49" charset="-122"/>
              </a:rPr>
              <a:t> 88 Million loan from the </a:t>
            </a:r>
            <a:r>
              <a:rPr lang="en-US" sz="3326" dirty="0" err="1">
                <a:latin typeface="SimSun-ExtB" panose="02010609060101010101" pitchFamily="49" charset="-122"/>
                <a:ea typeface="SimSun-ExtB" panose="02010609060101010101" pitchFamily="49" charset="-122"/>
              </a:rPr>
              <a:t>Asean</a:t>
            </a:r>
            <a:r>
              <a:rPr lang="en-US" sz="3326" dirty="0">
                <a:latin typeface="SimSun-ExtB" panose="02010609060101010101" pitchFamily="49" charset="-122"/>
                <a:ea typeface="SimSun-ExtB" panose="02010609060101010101" pitchFamily="49" charset="-122"/>
              </a:rPr>
              <a:t> Development Bank (ADB). It supplies fish and other aquatic products to major markets in Metro Manila. </a:t>
            </a:r>
            <a:endParaRPr lang="en-PH" sz="3326" dirty="0">
              <a:latin typeface="SimSun-ExtB" panose="02010609060101010101" pitchFamily="49" charset="-122"/>
              <a:ea typeface="SimSun-ExtB" panose="02010609060101010101" pitchFamily="49" charset="-122"/>
            </a:endParaRPr>
          </a:p>
        </p:txBody>
      </p:sp>
      <p:sp>
        <p:nvSpPr>
          <p:cNvPr id="6" name="TextBox 5"/>
          <p:cNvSpPr txBox="1"/>
          <p:nvPr/>
        </p:nvSpPr>
        <p:spPr>
          <a:xfrm>
            <a:off x="8534017" y="3921880"/>
            <a:ext cx="8900054" cy="3288615"/>
          </a:xfrm>
          <a:prstGeom prst="rect">
            <a:avLst/>
          </a:prstGeom>
          <a:noFill/>
        </p:spPr>
        <p:txBody>
          <a:bodyPr wrap="none" rtlCol="0">
            <a:spAutoFit/>
          </a:bodyPr>
          <a:lstStyle/>
          <a:p>
            <a:r>
              <a:rPr lang="en-US" sz="9979" b="1" dirty="0" err="1">
                <a:solidFill>
                  <a:srgbClr val="FF6600"/>
                </a:solidFill>
                <a:latin typeface="SimSun-ExtB" panose="02010609060101010101" pitchFamily="49" charset="-122"/>
                <a:ea typeface="SimSun-ExtB" panose="02010609060101010101" pitchFamily="49" charset="-122"/>
              </a:rPr>
              <a:t>Navotas</a:t>
            </a:r>
            <a:r>
              <a:rPr lang="en-US" sz="9979" b="1" dirty="0">
                <a:solidFill>
                  <a:srgbClr val="FF6600"/>
                </a:solidFill>
                <a:latin typeface="SimSun-ExtB" panose="02010609060101010101" pitchFamily="49" charset="-122"/>
                <a:ea typeface="SimSun-ExtB" panose="02010609060101010101" pitchFamily="49" charset="-122"/>
              </a:rPr>
              <a:t> Fish </a:t>
            </a:r>
            <a:endParaRPr lang="en-US" sz="9979" b="1" dirty="0">
              <a:solidFill>
                <a:srgbClr val="FF6600"/>
              </a:solidFill>
              <a:latin typeface="SimSun-ExtB" panose="02010609060101010101" pitchFamily="49" charset="-122"/>
              <a:ea typeface="SimSun-ExtB" panose="02010609060101010101" pitchFamily="49" charset="-122"/>
            </a:endParaRPr>
          </a:p>
          <a:p>
            <a:r>
              <a:rPr lang="en-US" sz="9979" b="1" dirty="0">
                <a:solidFill>
                  <a:srgbClr val="FF6600"/>
                </a:solidFill>
                <a:latin typeface="SimSun-ExtB" panose="02010609060101010101" pitchFamily="49" charset="-122"/>
                <a:ea typeface="SimSun-ExtB" panose="02010609060101010101" pitchFamily="49" charset="-122"/>
              </a:rPr>
              <a:t>Port </a:t>
            </a:r>
            <a:r>
              <a:rPr lang="en-US" sz="9979" b="1" dirty="0">
                <a:solidFill>
                  <a:srgbClr val="FF6600"/>
                </a:solidFill>
                <a:latin typeface="SimSun-ExtB" panose="02010609060101010101" pitchFamily="49" charset="-122"/>
                <a:ea typeface="SimSun-ExtB" panose="02010609060101010101" pitchFamily="49" charset="-122"/>
              </a:rPr>
              <a:t>Complex</a:t>
            </a:r>
            <a:endParaRPr lang="en-PH" sz="9979" b="1" dirty="0">
              <a:solidFill>
                <a:srgbClr val="FF6600"/>
              </a:solidFill>
            </a:endParaRPr>
          </a:p>
        </p:txBody>
      </p:sp>
    </p:spTree>
    <p:extLst>
      <p:ext uri="{BB962C8B-B14F-4D97-AF65-F5344CB8AC3E}">
        <p14:creationId xmlns:p14="http://schemas.microsoft.com/office/powerpoint/2010/main" val="795862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san jose parish church navot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90" y="8508575"/>
            <a:ext cx="8749293" cy="65619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29089" y="3933575"/>
            <a:ext cx="8749293" cy="4752294"/>
          </a:xfrm>
          <a:prstGeom prst="rect">
            <a:avLst/>
          </a:prstGeom>
          <a:noFill/>
        </p:spPr>
        <p:txBody>
          <a:bodyPr wrap="square" rtlCol="0">
            <a:spAutoFit/>
          </a:bodyPr>
          <a:lstStyle/>
          <a:p>
            <a:pPr algn="just"/>
            <a:r>
              <a:rPr lang="en-US" sz="2911" dirty="0">
                <a:latin typeface="SimSun-ExtB" panose="02010609060101010101" pitchFamily="49" charset="-122"/>
                <a:ea typeface="SimSun-ExtB" panose="02010609060101010101" pitchFamily="49" charset="-122"/>
              </a:rPr>
              <a:t>AFTER SAN JOSE DE NAVOTAS PARISH was canonically erected on July 1, 1859, the construction of a provisional parish church started in November of the same year. It was in 1860, under the helm of Rev. Fr. Matias </a:t>
            </a:r>
            <a:r>
              <a:rPr lang="en-US" sz="2911" dirty="0" err="1">
                <a:latin typeface="SimSun-ExtB" panose="02010609060101010101" pitchFamily="49" charset="-122"/>
                <a:ea typeface="SimSun-ExtB" panose="02010609060101010101" pitchFamily="49" charset="-122"/>
              </a:rPr>
              <a:t>Naboa</a:t>
            </a:r>
            <a:r>
              <a:rPr lang="en-US" sz="2911" dirty="0">
                <a:latin typeface="SimSun-ExtB" panose="02010609060101010101" pitchFamily="49" charset="-122"/>
                <a:ea typeface="SimSun-ExtB" panose="02010609060101010101" pitchFamily="49" charset="-122"/>
              </a:rPr>
              <a:t> that the main altar was completed, the cemetery was inaugurated, and the belfry was erected. Right from the start, the parish boasted of a spacious churchyard</a:t>
            </a:r>
            <a:r>
              <a:rPr lang="en-US" sz="2911" dirty="0">
                <a:latin typeface="SimSun-ExtB" panose="02010609060101010101" pitchFamily="49" charset="-122"/>
                <a:ea typeface="SimSun-ExtB" panose="02010609060101010101" pitchFamily="49" charset="-122"/>
              </a:rPr>
              <a:t>.</a:t>
            </a:r>
          </a:p>
          <a:p>
            <a:endParaRPr lang="en-PH" sz="2911" dirty="0">
              <a:latin typeface="SimSun-ExtB" panose="02010609060101010101" pitchFamily="49" charset="-122"/>
              <a:ea typeface="SimSun-ExtB" panose="02010609060101010101" pitchFamily="49" charset="-122"/>
            </a:endParaRPr>
          </a:p>
        </p:txBody>
      </p:sp>
      <p:sp>
        <p:nvSpPr>
          <p:cNvPr id="5" name="TextBox 4"/>
          <p:cNvSpPr txBox="1"/>
          <p:nvPr/>
        </p:nvSpPr>
        <p:spPr>
          <a:xfrm>
            <a:off x="12755947" y="3933576"/>
            <a:ext cx="8749293" cy="6811480"/>
          </a:xfrm>
          <a:prstGeom prst="rect">
            <a:avLst/>
          </a:prstGeom>
          <a:noFill/>
        </p:spPr>
        <p:txBody>
          <a:bodyPr wrap="square" rtlCol="0">
            <a:spAutoFit/>
          </a:bodyPr>
          <a:lstStyle/>
          <a:p>
            <a:pPr algn="just"/>
            <a:r>
              <a:rPr lang="en-US" sz="2911" dirty="0">
                <a:latin typeface="SimSun-ExtB" panose="02010609060101010101" pitchFamily="49" charset="-122"/>
                <a:ea typeface="SimSun-ExtB" panose="02010609060101010101" pitchFamily="49" charset="-122"/>
              </a:rPr>
              <a:t>Although the earthquake of June 1863 partially demolished the rectory, it was immediately reconstructed months after, through Fr. </a:t>
            </a:r>
            <a:r>
              <a:rPr lang="en-US" sz="2911" dirty="0" err="1">
                <a:latin typeface="SimSun-ExtB" panose="02010609060101010101" pitchFamily="49" charset="-122"/>
                <a:ea typeface="SimSun-ExtB" panose="02010609060101010101" pitchFamily="49" charset="-122"/>
              </a:rPr>
              <a:t>Naboa’s</a:t>
            </a:r>
            <a:r>
              <a:rPr lang="en-US" sz="2911" dirty="0">
                <a:latin typeface="SimSun-ExtB" panose="02010609060101010101" pitchFamily="49" charset="-122"/>
                <a:ea typeface="SimSun-ExtB" panose="02010609060101010101" pitchFamily="49" charset="-122"/>
              </a:rPr>
              <a:t> initiatives. Several improvements have been made since then, such as the construction of a complete, new parish complex, still under Fr. </a:t>
            </a:r>
            <a:r>
              <a:rPr lang="en-US" sz="2911" dirty="0" err="1">
                <a:latin typeface="SimSun-ExtB" panose="02010609060101010101" pitchFamily="49" charset="-122"/>
                <a:ea typeface="SimSun-ExtB" panose="02010609060101010101" pitchFamily="49" charset="-122"/>
              </a:rPr>
              <a:t>Naboa</a:t>
            </a:r>
            <a:r>
              <a:rPr lang="en-US" sz="2911" dirty="0">
                <a:latin typeface="SimSun-ExtB" panose="02010609060101010101" pitchFamily="49" charset="-122"/>
                <a:ea typeface="SimSun-ExtB" panose="02010609060101010101" pitchFamily="49" charset="-122"/>
              </a:rPr>
              <a:t>, and the baptistery, under the supervision of Rev. Fr. Manuel Perez. But, as another earthquake (1880) jolted the parish rectory, the parish priest, Rev Fr. Marcos Hernandez was forced to stay at the house of Capitan Juan </a:t>
            </a:r>
            <a:r>
              <a:rPr lang="en-US" sz="2911" dirty="0" err="1">
                <a:latin typeface="SimSun-ExtB" panose="02010609060101010101" pitchFamily="49" charset="-122"/>
                <a:ea typeface="SimSun-ExtB" panose="02010609060101010101" pitchFamily="49" charset="-122"/>
              </a:rPr>
              <a:t>Sioson</a:t>
            </a:r>
            <a:r>
              <a:rPr lang="en-US" sz="2911" dirty="0">
                <a:latin typeface="SimSun-ExtB" panose="02010609060101010101" pitchFamily="49" charset="-122"/>
                <a:ea typeface="SimSun-ExtB" panose="02010609060101010101" pitchFamily="49" charset="-122"/>
              </a:rPr>
              <a:t>, situated in front of the church. On June 1892, Rev. Fr. Tomas </a:t>
            </a:r>
            <a:r>
              <a:rPr lang="en-US" sz="2911" dirty="0" err="1">
                <a:latin typeface="SimSun-ExtB" panose="02010609060101010101" pitchFamily="49" charset="-122"/>
                <a:ea typeface="SimSun-ExtB" panose="02010609060101010101" pitchFamily="49" charset="-122"/>
              </a:rPr>
              <a:t>Agudo</a:t>
            </a:r>
            <a:r>
              <a:rPr lang="en-US" sz="2911" dirty="0">
                <a:latin typeface="SimSun-ExtB" panose="02010609060101010101" pitchFamily="49" charset="-122"/>
                <a:ea typeface="SimSun-ExtB" panose="02010609060101010101" pitchFamily="49" charset="-122"/>
              </a:rPr>
              <a:t> led the construction of the present–day parish, with the altar done by April 1895.</a:t>
            </a:r>
            <a:endParaRPr lang="en-PH" sz="2911" dirty="0">
              <a:latin typeface="SimSun-ExtB" panose="02010609060101010101" pitchFamily="49" charset="-122"/>
              <a:ea typeface="SimSun-ExtB" panose="02010609060101010101" pitchFamily="49" charset="-122"/>
            </a:endParaRPr>
          </a:p>
        </p:txBody>
      </p:sp>
      <p:sp>
        <p:nvSpPr>
          <p:cNvPr id="6" name="TextBox 5"/>
          <p:cNvSpPr txBox="1"/>
          <p:nvPr/>
        </p:nvSpPr>
        <p:spPr>
          <a:xfrm>
            <a:off x="12755947" y="11391350"/>
            <a:ext cx="8749293" cy="3675878"/>
          </a:xfrm>
          <a:prstGeom prst="rect">
            <a:avLst/>
          </a:prstGeom>
          <a:noFill/>
        </p:spPr>
        <p:txBody>
          <a:bodyPr wrap="square" rtlCol="0">
            <a:spAutoFit/>
          </a:bodyPr>
          <a:lstStyle/>
          <a:p>
            <a:pPr algn="just"/>
            <a:r>
              <a:rPr lang="en-US" sz="2911" dirty="0">
                <a:latin typeface="SimSun-ExtB" panose="02010609060101010101" pitchFamily="49" charset="-122"/>
                <a:ea typeface="SimSun-ExtB" panose="02010609060101010101" pitchFamily="49" charset="-122"/>
              </a:rPr>
              <a:t>The Parish of San Jose de </a:t>
            </a:r>
            <a:r>
              <a:rPr lang="en-US" sz="2911" dirty="0" err="1">
                <a:latin typeface="SimSun-ExtB" panose="02010609060101010101" pitchFamily="49" charset="-122"/>
                <a:ea typeface="SimSun-ExtB" panose="02010609060101010101" pitchFamily="49" charset="-122"/>
              </a:rPr>
              <a:t>Navotas</a:t>
            </a:r>
            <a:r>
              <a:rPr lang="en-US" sz="2911" dirty="0">
                <a:latin typeface="SimSun-ExtB" panose="02010609060101010101" pitchFamily="49" charset="-122"/>
                <a:ea typeface="SimSun-ExtB" panose="02010609060101010101" pitchFamily="49" charset="-122"/>
              </a:rPr>
              <a:t> withstood other endeavors sturdily, from </a:t>
            </a:r>
            <a:r>
              <a:rPr lang="en-US" sz="2911" dirty="0" err="1">
                <a:latin typeface="SimSun-ExtB" panose="02010609060101010101" pitchFamily="49" charset="-122"/>
                <a:ea typeface="SimSun-ExtB" panose="02010609060101010101" pitchFamily="49" charset="-122"/>
              </a:rPr>
              <a:t>Aglipayan</a:t>
            </a:r>
            <a:r>
              <a:rPr lang="en-US" sz="2911" dirty="0">
                <a:latin typeface="SimSun-ExtB" panose="02010609060101010101" pitchFamily="49" charset="-122"/>
                <a:ea typeface="SimSun-ExtB" panose="02010609060101010101" pitchFamily="49" charset="-122"/>
              </a:rPr>
              <a:t> Schisms of the early 1900’s, the storm of October 16, 1934 that substantially damaged the church, to the invasion of Japanese armies and the aftermath of the battles. These scars give justice to the will of the people of </a:t>
            </a:r>
            <a:r>
              <a:rPr lang="en-US" sz="2911" dirty="0" err="1">
                <a:latin typeface="SimSun-ExtB" panose="02010609060101010101" pitchFamily="49" charset="-122"/>
                <a:ea typeface="SimSun-ExtB" panose="02010609060101010101" pitchFamily="49" charset="-122"/>
              </a:rPr>
              <a:t>Navotas</a:t>
            </a:r>
            <a:r>
              <a:rPr lang="en-US" sz="2911" dirty="0">
                <a:latin typeface="SimSun-ExtB" panose="02010609060101010101" pitchFamily="49" charset="-122"/>
                <a:ea typeface="SimSun-ExtB" panose="02010609060101010101" pitchFamily="49" charset="-122"/>
              </a:rPr>
              <a:t>; ever–dedicated, ever–faithful.</a:t>
            </a:r>
            <a:endParaRPr lang="en-PH" sz="2911" dirty="0">
              <a:latin typeface="SimSun-ExtB" panose="02010609060101010101" pitchFamily="49" charset="-122"/>
              <a:ea typeface="SimSun-ExtB" panose="02010609060101010101" pitchFamily="49" charset="-122"/>
            </a:endParaRPr>
          </a:p>
        </p:txBody>
      </p:sp>
      <p:sp>
        <p:nvSpPr>
          <p:cNvPr id="8" name="TextBox 7"/>
          <p:cNvSpPr txBox="1"/>
          <p:nvPr/>
        </p:nvSpPr>
        <p:spPr>
          <a:xfrm>
            <a:off x="4860294" y="11391350"/>
            <a:ext cx="5886881" cy="761101"/>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4158" b="1" dirty="0">
                <a:solidFill>
                  <a:schemeClr val="bg1"/>
                </a:solidFill>
              </a:rPr>
              <a:t>San Jose Parish </a:t>
            </a:r>
            <a:r>
              <a:rPr lang="en-PH" sz="4158" b="1" dirty="0" err="1">
                <a:solidFill>
                  <a:schemeClr val="bg1"/>
                </a:solidFill>
              </a:rPr>
              <a:t>Chruch</a:t>
            </a:r>
            <a:endParaRPr lang="en-PH" sz="4158" b="1" dirty="0">
              <a:solidFill>
                <a:schemeClr val="bg1"/>
              </a:solidFill>
            </a:endParaRPr>
          </a:p>
        </p:txBody>
      </p:sp>
    </p:spTree>
    <p:extLst>
      <p:ext uri="{BB962C8B-B14F-4D97-AF65-F5344CB8AC3E}">
        <p14:creationId xmlns:p14="http://schemas.microsoft.com/office/powerpoint/2010/main" val="96873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Image result for Science Centrum"/>
          <p:cNvPicPr>
            <a:picLocks noChangeAspect="1" noChangeArrowheads="1"/>
          </p:cNvPicPr>
          <p:nvPr/>
        </p:nvPicPr>
        <p:blipFill rotWithShape="1">
          <a:blip r:embed="rId2">
            <a:extLst>
              <a:ext uri="{28A0092B-C50C-407E-A947-70E740481C1C}">
                <a14:useLocalDpi xmlns:a14="http://schemas.microsoft.com/office/drawing/2010/main" val="0"/>
              </a:ext>
            </a:extLst>
          </a:blip>
          <a:srcRect l="16350" r="19309"/>
          <a:stretch/>
        </p:blipFill>
        <p:spPr bwMode="auto">
          <a:xfrm>
            <a:off x="5608735" y="7293933"/>
            <a:ext cx="3799719" cy="389541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age result for Marikina River Park"/>
          <p:cNvPicPr>
            <a:picLocks noChangeAspect="1" noChangeArrowheads="1"/>
          </p:cNvPicPr>
          <p:nvPr/>
        </p:nvPicPr>
        <p:blipFill rotWithShape="1">
          <a:blip r:embed="rId3">
            <a:extLst>
              <a:ext uri="{28A0092B-C50C-407E-A947-70E740481C1C}">
                <a14:useLocalDpi xmlns:a14="http://schemas.microsoft.com/office/drawing/2010/main" val="0"/>
              </a:ext>
            </a:extLst>
          </a:blip>
          <a:srcRect l="1212" t="391" r="23628" b="-391"/>
          <a:stretch/>
        </p:blipFill>
        <p:spPr bwMode="auto">
          <a:xfrm>
            <a:off x="10884213" y="1667952"/>
            <a:ext cx="3742559" cy="38590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5" name="TextBox 4"/>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8" name="Picture 2" descr="https://federalland.ph/wp-content/uploads/2018/10/7-Reasons-Why-Marikina-is-a-Great-Place-to-Live-I-4.jpg"/>
          <p:cNvPicPr>
            <a:picLocks noChangeAspect="1" noChangeArrowheads="1"/>
          </p:cNvPicPr>
          <p:nvPr/>
        </p:nvPicPr>
        <p:blipFill rotWithShape="1">
          <a:blip r:embed="rId4">
            <a:extLst>
              <a:ext uri="{28A0092B-C50C-407E-A947-70E740481C1C}">
                <a14:useLocalDpi xmlns:a14="http://schemas.microsoft.com/office/drawing/2010/main" val="0"/>
              </a:ext>
            </a:extLst>
          </a:blip>
          <a:srcRect l="14881" t="342" r="11660" b="-342"/>
          <a:stretch/>
        </p:blipFill>
        <p:spPr bwMode="auto">
          <a:xfrm>
            <a:off x="5660099" y="1602912"/>
            <a:ext cx="3779790" cy="38590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32605"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Shoe Museum </a:t>
            </a:r>
            <a:endParaRPr lang="en-PH" sz="2495" b="1" dirty="0">
              <a:solidFill>
                <a:schemeClr val="bg1"/>
              </a:solidFill>
            </a:endParaRPr>
          </a:p>
        </p:txBody>
      </p:sp>
      <p:sp>
        <p:nvSpPr>
          <p:cNvPr id="10" name="Rectangle 9"/>
          <p:cNvSpPr/>
          <p:nvPr/>
        </p:nvSpPr>
        <p:spPr>
          <a:xfrm>
            <a:off x="10425840"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11813744"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3" name="TextBox 12"/>
          <p:cNvSpPr txBox="1"/>
          <p:nvPr/>
        </p:nvSpPr>
        <p:spPr>
          <a:xfrm>
            <a:off x="11219489"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Marikina River Park </a:t>
            </a:r>
            <a:endParaRPr lang="en-PH" sz="2495" b="1" dirty="0">
              <a:solidFill>
                <a:schemeClr val="bg1"/>
              </a:solidFill>
            </a:endParaRPr>
          </a:p>
        </p:txBody>
      </p:sp>
      <p:sp>
        <p:nvSpPr>
          <p:cNvPr id="14" name="Rectangle 13"/>
          <p:cNvSpPr/>
          <p:nvPr/>
        </p:nvSpPr>
        <p:spPr>
          <a:xfrm>
            <a:off x="5238957" y="706367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5" name="TextBox 14"/>
          <p:cNvSpPr txBox="1"/>
          <p:nvPr/>
        </p:nvSpPr>
        <p:spPr>
          <a:xfrm>
            <a:off x="6626861" y="1152096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Rectangle 17"/>
          <p:cNvSpPr/>
          <p:nvPr/>
        </p:nvSpPr>
        <p:spPr>
          <a:xfrm>
            <a:off x="10479236" y="706367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3" name="TextBox 22"/>
          <p:cNvSpPr txBox="1"/>
          <p:nvPr/>
        </p:nvSpPr>
        <p:spPr>
          <a:xfrm>
            <a:off x="11813744" y="11575324"/>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pic>
        <p:nvPicPr>
          <p:cNvPr id="14342" name="Picture 6" descr="Diocesan Shrine and Parish of Our Lady of the Abandoned"/>
          <p:cNvPicPr>
            <a:picLocks noChangeAspect="1" noChangeArrowheads="1"/>
          </p:cNvPicPr>
          <p:nvPr/>
        </p:nvPicPr>
        <p:blipFill rotWithShape="1">
          <a:blip r:embed="rId5">
            <a:extLst>
              <a:ext uri="{28A0092B-C50C-407E-A947-70E740481C1C}">
                <a14:useLocalDpi xmlns:a14="http://schemas.microsoft.com/office/drawing/2010/main" val="0"/>
              </a:ext>
            </a:extLst>
          </a:blip>
          <a:srcRect l="1173" r="25383"/>
          <a:stretch/>
        </p:blipFill>
        <p:spPr bwMode="auto">
          <a:xfrm>
            <a:off x="10900757" y="7312092"/>
            <a:ext cx="3779036" cy="38590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1219489" y="9074210"/>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Diosesan</a:t>
            </a:r>
            <a:r>
              <a:rPr lang="en-PH" sz="2495" b="1" dirty="0">
                <a:solidFill>
                  <a:schemeClr val="bg1"/>
                </a:solidFill>
              </a:rPr>
              <a:t> Shrine</a:t>
            </a:r>
            <a:endParaRPr lang="en-PH" sz="2495" b="1" dirty="0">
              <a:solidFill>
                <a:schemeClr val="bg1"/>
              </a:solidFill>
            </a:endParaRPr>
          </a:p>
        </p:txBody>
      </p:sp>
    </p:spTree>
    <p:extLst>
      <p:ext uri="{BB962C8B-B14F-4D97-AF65-F5344CB8AC3E}">
        <p14:creationId xmlns:p14="http://schemas.microsoft.com/office/powerpoint/2010/main" val="2834738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87402" y="3599934"/>
            <a:ext cx="24559897" cy="9719709"/>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4" name="Picture 3"/>
          <p:cNvPicPr>
            <a:picLocks noChangeAspect="1"/>
          </p:cNvPicPr>
          <p:nvPr/>
        </p:nvPicPr>
        <p:blipFill>
          <a:blip r:embed="rId2"/>
          <a:stretch>
            <a:fillRect/>
          </a:stretch>
        </p:blipFill>
        <p:spPr>
          <a:xfrm>
            <a:off x="9999123" y="473227"/>
            <a:ext cx="11402635" cy="7625512"/>
          </a:xfrm>
          <a:prstGeom prst="rect">
            <a:avLst/>
          </a:prstGeom>
        </p:spPr>
      </p:pic>
      <p:sp>
        <p:nvSpPr>
          <p:cNvPr id="5" name="TextBox 4"/>
          <p:cNvSpPr txBox="1"/>
          <p:nvPr/>
        </p:nvSpPr>
        <p:spPr>
          <a:xfrm>
            <a:off x="4905848" y="8505781"/>
            <a:ext cx="10794594" cy="8793048"/>
          </a:xfrm>
          <a:prstGeom prst="rect">
            <a:avLst/>
          </a:prstGeom>
          <a:solidFill>
            <a:schemeClr val="bg1"/>
          </a:solid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It is the most awarded river in the Hall of Fame awardees for the Cleanest Inland Body of Water in the Philippines. Marikina River Park is a popular camping site, picnic grounds and recreational park, such as concrete jogging and bike lanes, benches and skating rink.</a:t>
            </a:r>
            <a:br>
              <a:rPr lang="en-US" sz="3326" dirty="0">
                <a:latin typeface="SimSun-ExtB" panose="02010609060101010101" pitchFamily="49" charset="-122"/>
                <a:ea typeface="SimSun-ExtB" panose="02010609060101010101" pitchFamily="49" charset="-122"/>
              </a:rPr>
            </a:br>
            <a:endParaRPr lang="en-US" sz="3326" dirty="0">
              <a:latin typeface="SimSun-ExtB" panose="02010609060101010101" pitchFamily="49" charset="-122"/>
              <a:ea typeface="SimSun-ExtB" panose="02010609060101010101" pitchFamily="49" charset="-122"/>
            </a:endParaRPr>
          </a:p>
          <a:p>
            <a:pPr algn="just"/>
            <a:r>
              <a:rPr lang="en-US" sz="3326" dirty="0">
                <a:latin typeface="SimSun-ExtB" panose="02010609060101010101" pitchFamily="49" charset="-122"/>
                <a:ea typeface="SimSun-ExtB" panose="02010609060101010101" pitchFamily="49" charset="-122"/>
              </a:rPr>
              <a:t>At night, Marikina River Park transforms into a modern nightlife events center because of numerous bars, restaurants, cafés and night clubs along the riverbanks. Other attractions in Marikina River include the Roman Garden, Chinese Pagoda, </a:t>
            </a:r>
            <a:r>
              <a:rPr lang="en-US" sz="3326" dirty="0" err="1">
                <a:latin typeface="SimSun-ExtB" panose="02010609060101010101" pitchFamily="49" charset="-122"/>
                <a:ea typeface="SimSun-ExtB" panose="02010609060101010101" pitchFamily="49" charset="-122"/>
              </a:rPr>
              <a:t>Kawayanan</a:t>
            </a:r>
            <a:r>
              <a:rPr lang="en-US" sz="3326" dirty="0">
                <a:latin typeface="SimSun-ExtB" panose="02010609060101010101" pitchFamily="49" charset="-122"/>
                <a:ea typeface="SimSun-ExtB" panose="02010609060101010101" pitchFamily="49" charset="-122"/>
              </a:rPr>
              <a:t>, Youth Camp, Animal Trail, Skating Rink and Women's Park. It is also a traditional venue for the Marikina Christmas Festival which begins annually as early as October.</a:t>
            </a:r>
          </a:p>
          <a:p>
            <a:pPr algn="just"/>
            <a:endParaRPr lang="en-PH" sz="3326" dirty="0">
              <a:latin typeface="SimSun-ExtB" panose="02010609060101010101" pitchFamily="49" charset="-122"/>
              <a:ea typeface="SimSun-ExtB" panose="02010609060101010101" pitchFamily="49" charset="-122"/>
            </a:endParaRPr>
          </a:p>
        </p:txBody>
      </p:sp>
      <p:sp>
        <p:nvSpPr>
          <p:cNvPr id="6" name="TextBox 5"/>
          <p:cNvSpPr txBox="1"/>
          <p:nvPr/>
        </p:nvSpPr>
        <p:spPr>
          <a:xfrm>
            <a:off x="16004461" y="8505782"/>
            <a:ext cx="10794594" cy="7012200"/>
          </a:xfrm>
          <a:prstGeom prst="rect">
            <a:avLst/>
          </a:prstGeom>
          <a:solidFill>
            <a:schemeClr val="bg1"/>
          </a:solidFill>
        </p:spPr>
        <p:txBody>
          <a:bodyPr wrap="square" rtlCol="0">
            <a:spAutoFit/>
          </a:bodyPr>
          <a:lstStyle/>
          <a:p>
            <a:r>
              <a:rPr lang="en-US" sz="3326" dirty="0">
                <a:latin typeface="SimSun-ExtB" panose="02010609060101010101" pitchFamily="49" charset="-122"/>
                <a:ea typeface="SimSun-ExtB" panose="02010609060101010101" pitchFamily="49" charset="-122"/>
              </a:rPr>
              <a:t>The Marikina River Park is the “biggest sports and recreational park in the country in a natural setting”. It is located in Marikina City and runs alongside a portion of the 27 km Pasig-Marikina River, which is the main river system in Eastern Metro Manila. The Marikina River Park has the distinction of being the cleanest inland body of water in the Philippines.</a:t>
            </a:r>
            <a:br>
              <a:rPr lang="en-US" sz="3326" dirty="0">
                <a:latin typeface="SimSun-ExtB" panose="02010609060101010101" pitchFamily="49" charset="-122"/>
                <a:ea typeface="SimSun-ExtB" panose="02010609060101010101" pitchFamily="49" charset="-122"/>
              </a:rPr>
            </a:br>
            <a:endParaRPr lang="en-US" sz="3326" dirty="0">
              <a:latin typeface="SimSun-ExtB" panose="02010609060101010101" pitchFamily="49" charset="-122"/>
              <a:ea typeface="SimSun-ExtB" panose="02010609060101010101" pitchFamily="49" charset="-122"/>
            </a:endParaRPr>
          </a:p>
          <a:p>
            <a:r>
              <a:rPr lang="en-US" sz="3326" dirty="0">
                <a:latin typeface="SimSun-ExtB" panose="02010609060101010101" pitchFamily="49" charset="-122"/>
                <a:ea typeface="SimSun-ExtB" panose="02010609060101010101" pitchFamily="49" charset="-122"/>
              </a:rPr>
              <a:t>During the Holiday Season, it is the venue for the city’s annual Christmas Festival. It is also the site for the Mama Mary Fluvial Parade.</a:t>
            </a:r>
          </a:p>
          <a:p>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728149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federalland.ph/wp-content/uploads/2018/10/7-Reasons-Why-Marikina-is-a-Great-Place-to-Live-I-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012" y="9197528"/>
            <a:ext cx="9640394" cy="723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92610" y="13003331"/>
            <a:ext cx="4908527" cy="69458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3742" b="1" dirty="0">
                <a:solidFill>
                  <a:schemeClr val="bg1"/>
                </a:solidFill>
              </a:rPr>
              <a:t>Shoe Museum </a:t>
            </a:r>
            <a:endParaRPr lang="en-PH" sz="3742" b="1" dirty="0">
              <a:solidFill>
                <a:schemeClr val="bg1"/>
              </a:solidFill>
            </a:endParaRPr>
          </a:p>
        </p:txBody>
      </p:sp>
      <p:sp>
        <p:nvSpPr>
          <p:cNvPr id="4" name="TextBox 3"/>
          <p:cNvSpPr txBox="1"/>
          <p:nvPr/>
        </p:nvSpPr>
        <p:spPr>
          <a:xfrm>
            <a:off x="3626677" y="2516992"/>
            <a:ext cx="9640394" cy="6234014"/>
          </a:xfrm>
          <a:prstGeom prst="rect">
            <a:avLst/>
          </a:prstGeom>
          <a:no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The Shoe Museum was conceived of in 1998, on the assumption that the town was the then Shoe Capital of the Philippines, by the then mayor, </a:t>
            </a:r>
            <a:r>
              <a:rPr lang="en-US" sz="3326" dirty="0" err="1">
                <a:latin typeface="SimSun-ExtB" panose="02010609060101010101" pitchFamily="49" charset="-122"/>
                <a:ea typeface="SimSun-ExtB" panose="02010609060101010101" pitchFamily="49" charset="-122"/>
              </a:rPr>
              <a:t>Bayani</a:t>
            </a:r>
            <a:r>
              <a:rPr lang="en-US" sz="3326" dirty="0">
                <a:latin typeface="SimSun-ExtB" panose="02010609060101010101" pitchFamily="49" charset="-122"/>
                <a:ea typeface="SimSun-ExtB" panose="02010609060101010101" pitchFamily="49" charset="-122"/>
              </a:rPr>
              <a:t> F. Fernando. The museum was then officially opened in 2001 and was known as the Footwear Museum of Marikina. Its purpose was to nurture the historical and cultural value of the Philippines’ shoe industry. The building where the museum is located is a historical landmark since it happened to be a detention cell for the Filipinos during the Filipino-American war.</a:t>
            </a:r>
            <a:endParaRPr lang="en-PH" sz="3326" dirty="0">
              <a:latin typeface="SimSun-ExtB" panose="02010609060101010101" pitchFamily="49" charset="-122"/>
              <a:ea typeface="SimSun-ExtB" panose="02010609060101010101" pitchFamily="49" charset="-122"/>
            </a:endParaRPr>
          </a:p>
        </p:txBody>
      </p:sp>
      <p:sp>
        <p:nvSpPr>
          <p:cNvPr id="6" name="TextBox 5"/>
          <p:cNvSpPr txBox="1"/>
          <p:nvPr/>
        </p:nvSpPr>
        <p:spPr>
          <a:xfrm>
            <a:off x="13676751" y="9197527"/>
            <a:ext cx="9640394" cy="5948166"/>
          </a:xfrm>
          <a:prstGeom prst="rect">
            <a:avLst/>
          </a:prstGeom>
          <a:no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The museum has collections that feature the footwear of former first lady, Imelda Marcos, as well as shoes owned by presidents, vice presidents, mayors, senators and many other heads of the Philippine government. The museum holds shoes made in many different designs and with different materials, such as those made of snake skin, pigskin, sheepskin and much more. I definitely recommend a tour of this museum, while in Marikina city.</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680539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0046" y="4059857"/>
            <a:ext cx="13307110" cy="10578233"/>
          </a:xfrm>
          <a:prstGeom prst="rect">
            <a:avLst/>
          </a:prstGeom>
          <a:solidFill>
            <a:schemeClr val="bg1"/>
          </a:solid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dirty="0"/>
          </a:p>
        </p:txBody>
      </p:sp>
      <p:pic>
        <p:nvPicPr>
          <p:cNvPr id="5" name="Picture 4" descr="Image result for Science Centrum"/>
          <p:cNvPicPr>
            <a:picLocks noChangeAspect="1" noChangeArrowheads="1"/>
          </p:cNvPicPr>
          <p:nvPr/>
        </p:nvPicPr>
        <p:blipFill rotWithShape="1">
          <a:blip r:embed="rId2">
            <a:extLst>
              <a:ext uri="{28A0092B-C50C-407E-A947-70E740481C1C}">
                <a14:useLocalDpi xmlns:a14="http://schemas.microsoft.com/office/drawing/2010/main" val="0"/>
              </a:ext>
            </a:extLst>
          </a:blip>
          <a:srcRect l="16350" r="19309"/>
          <a:stretch/>
        </p:blipFill>
        <p:spPr bwMode="auto">
          <a:xfrm>
            <a:off x="17628061" y="4059856"/>
            <a:ext cx="10318369" cy="105782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04831" y="2588103"/>
            <a:ext cx="950508" cy="1254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7" name="TextBox 6"/>
          <p:cNvSpPr txBox="1"/>
          <p:nvPr/>
        </p:nvSpPr>
        <p:spPr>
          <a:xfrm rot="10800000" flipV="1">
            <a:off x="3955339" y="4498838"/>
            <a:ext cx="12724542" cy="4186787"/>
          </a:xfrm>
          <a:prstGeom prst="rect">
            <a:avLst/>
          </a:prstGeom>
          <a:noFill/>
        </p:spPr>
        <p:txBody>
          <a:bodyPr wrap="square" rtlCol="0">
            <a:spAutoFit/>
          </a:bodyPr>
          <a:lstStyle/>
          <a:p>
            <a:pPr algn="just"/>
            <a:r>
              <a:rPr lang="en-US" sz="3326" b="1" dirty="0">
                <a:latin typeface="SimSun-ExtB" panose="02010609060101010101" pitchFamily="49" charset="-122"/>
                <a:ea typeface="SimSun-ExtB" panose="02010609060101010101" pitchFamily="49" charset="-122"/>
              </a:rPr>
              <a:t>Philippine Science Centrum (PSC) </a:t>
            </a:r>
            <a:r>
              <a:rPr lang="en-US" sz="3326" dirty="0">
                <a:latin typeface="SimSun-ExtB" panose="02010609060101010101" pitchFamily="49" charset="-122"/>
                <a:ea typeface="SimSun-ExtB" panose="02010609060101010101" pitchFamily="49" charset="-122"/>
              </a:rPr>
              <a:t>is a premier hands-on science center museum in the country recognized by the Department of Education, Department of Science and Technology and the Department of Tourism as an ideal venue for educational field trip destination where visitors are encouraged to touch, twist, play, hear, see the interactive exhibits displayed. PSC is open to pre-school to college students, families and the general public.</a:t>
            </a:r>
            <a:endParaRPr lang="en-PH" sz="3326" dirty="0">
              <a:latin typeface="SimSun-ExtB" panose="02010609060101010101" pitchFamily="49" charset="-122"/>
              <a:ea typeface="SimSun-ExtB" panose="02010609060101010101" pitchFamily="49" charset="-122"/>
            </a:endParaRPr>
          </a:p>
        </p:txBody>
      </p:sp>
      <p:sp>
        <p:nvSpPr>
          <p:cNvPr id="8" name="TextBox 7"/>
          <p:cNvSpPr txBox="1"/>
          <p:nvPr/>
        </p:nvSpPr>
        <p:spPr>
          <a:xfrm>
            <a:off x="4001330" y="9348971"/>
            <a:ext cx="12724543" cy="4186787"/>
          </a:xfrm>
          <a:prstGeom prst="rect">
            <a:avLst/>
          </a:prstGeom>
          <a:no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PSC showcases over hundred hands-on exhibits in eleven (11) exciting galleries </a:t>
            </a:r>
            <a:r>
              <a:rPr lang="en-US" sz="3326" i="1" dirty="0">
                <a:latin typeface="SimSun-ExtB" panose="02010609060101010101" pitchFamily="49" charset="-122"/>
                <a:ea typeface="SimSun-ExtB" panose="02010609060101010101" pitchFamily="49" charset="-122"/>
              </a:rPr>
              <a:t>(Lights, Bodyworks, Mathematics, Electricity &amp; Magnetism, Water, Vision and Perception, Infectious Diseases, Earth Science, Space, Kids’ World and Mechanics)</a:t>
            </a:r>
            <a:r>
              <a:rPr lang="en-US" sz="3326" dirty="0">
                <a:latin typeface="SimSun-ExtB" panose="02010609060101010101" pitchFamily="49" charset="-122"/>
                <a:ea typeface="SimSun-ExtB" panose="02010609060101010101" pitchFamily="49" charset="-122"/>
              </a:rPr>
              <a:t> and various educational activities, outreach programs and trainings complementing the Department of Education ‘s K to 12 education curriculum  and its goal of upgrading the level of science education in the country.</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182269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19462" y="8199564"/>
            <a:ext cx="9106479" cy="6285617"/>
          </a:xfrm>
          <a:prstGeom prst="rect">
            <a:avLst/>
          </a:prstGeom>
          <a:noFill/>
          <a:ln w="76200">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sz="1871"/>
          </a:p>
        </p:txBody>
      </p:sp>
      <p:pic>
        <p:nvPicPr>
          <p:cNvPr id="15362" name="Picture 2" descr="Diocesan Shrine and Parish of Our Lady of the Abando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192" y="6175503"/>
            <a:ext cx="9321110" cy="69908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008211" y="6114179"/>
            <a:ext cx="15974663" cy="10736319"/>
          </a:xfrm>
          <a:prstGeom prst="rect">
            <a:avLst/>
          </a:prstGeom>
          <a:no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Also known as OLA Church, this Spanish-era church is located along J. P. Rizal Street in Santa Elena. The church was started by the Augustinians in 1687 and was finished in 1690. On October 21, 1791, the whole parish was consecrated under the Marian title, </a:t>
            </a:r>
            <a:r>
              <a:rPr lang="en-US" sz="3326" dirty="0" err="1">
                <a:latin typeface="SimSun-ExtB" panose="02010609060101010101" pitchFamily="49" charset="-122"/>
                <a:ea typeface="SimSun-ExtB" panose="02010609060101010101" pitchFamily="49" charset="-122"/>
              </a:rPr>
              <a:t>Nuestra</a:t>
            </a:r>
            <a:r>
              <a:rPr lang="en-US" sz="3326" dirty="0">
                <a:latin typeface="SimSun-ExtB" panose="02010609060101010101" pitchFamily="49" charset="-122"/>
                <a:ea typeface="SimSun-ExtB" panose="02010609060101010101" pitchFamily="49" charset="-122"/>
              </a:rPr>
              <a:t> Sra. Delos </a:t>
            </a:r>
            <a:r>
              <a:rPr lang="en-US" sz="3326" dirty="0" err="1">
                <a:latin typeface="SimSun-ExtB" panose="02010609060101010101" pitchFamily="49" charset="-122"/>
                <a:ea typeface="SimSun-ExtB" panose="02010609060101010101" pitchFamily="49" charset="-122"/>
              </a:rPr>
              <a:t>Desamparados</a:t>
            </a:r>
            <a:r>
              <a:rPr lang="en-US" sz="3326" dirty="0">
                <a:latin typeface="SimSun-ExtB" panose="02010609060101010101" pitchFamily="49" charset="-122"/>
                <a:ea typeface="SimSun-ExtB" panose="02010609060101010101" pitchFamily="49" charset="-122"/>
              </a:rPr>
              <a:t> (Our Lady of the Abandoned), the second oldest parish in the Philippines after that of Sta. Ana in Manila under that title This place of worship was destroyed by earthquakes and by fires in the 19th century. It has undergone a series of renovations since 1963. The church houses the miraculous image of the religious patron of Marikina City, Our Lady of the Abandoned (OLA), which was canonically crowned last October 15, 2005 by virtue of Pope Benedict XVI, the first under his papacy. Leading the coronation rites was His Eminence, Gaudencio Cardinal Rosales of the Archdiocese of Manila. On August 5, 2007, the church was elevated into a diocesan shrine by the Most Rev. Gabriel V. Reyes, D.D., Bishop of </a:t>
            </a:r>
            <a:r>
              <a:rPr lang="en-US" sz="3326" dirty="0" err="1">
                <a:latin typeface="SimSun-ExtB" panose="02010609060101010101" pitchFamily="49" charset="-122"/>
                <a:ea typeface="SimSun-ExtB" panose="02010609060101010101" pitchFamily="49" charset="-122"/>
              </a:rPr>
              <a:t>Antipolo</a:t>
            </a:r>
            <a:r>
              <a:rPr lang="en-US" sz="3326" dirty="0">
                <a:latin typeface="SimSun-ExtB" panose="02010609060101010101" pitchFamily="49" charset="-122"/>
                <a:ea typeface="SimSun-ExtB" panose="02010609060101010101" pitchFamily="49" charset="-122"/>
              </a:rPr>
              <a:t>. Also in 2007, the parish was made the residence of the new auxiliary bishop of the Diocese of </a:t>
            </a:r>
            <a:r>
              <a:rPr lang="en-US" sz="3326" dirty="0" err="1">
                <a:latin typeface="SimSun-ExtB" panose="02010609060101010101" pitchFamily="49" charset="-122"/>
                <a:ea typeface="SimSun-ExtB" panose="02010609060101010101" pitchFamily="49" charset="-122"/>
              </a:rPr>
              <a:t>Antipolo</a:t>
            </a:r>
            <a:r>
              <a:rPr lang="en-US" sz="3326" dirty="0">
                <a:latin typeface="SimSun-ExtB" panose="02010609060101010101" pitchFamily="49" charset="-122"/>
                <a:ea typeface="SimSun-ExtB" panose="02010609060101010101" pitchFamily="49" charset="-122"/>
              </a:rPr>
              <a:t>, Most Rev. Francisco M. de Leon, D.D. who serves as its parish priest. The shrine has now become a center of pilgrimage not only for Marikina residents but also from devotees of Our Lady of the Abandoned from Metro Manila and other neighboring provinces.</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703553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 descr="https://i0.wp.com/www.theurbanroamer.com/wp-content/uploads/2017/05/800px-Clubfiljf1.jpg?resize=800%2C600&amp;ssl=1"/>
          <p:cNvPicPr>
            <a:picLocks noChangeAspect="1" noChangeArrowheads="1"/>
          </p:cNvPicPr>
          <p:nvPr/>
        </p:nvPicPr>
        <p:blipFill rotWithShape="1">
          <a:blip r:embed="rId2">
            <a:extLst>
              <a:ext uri="{28A0092B-C50C-407E-A947-70E740481C1C}">
                <a14:useLocalDpi xmlns:a14="http://schemas.microsoft.com/office/drawing/2010/main" val="0"/>
              </a:ext>
            </a:extLst>
          </a:blip>
          <a:srcRect l="8796" r="18777"/>
          <a:stretch/>
        </p:blipFill>
        <p:spPr bwMode="auto">
          <a:xfrm>
            <a:off x="15306619" y="1602911"/>
            <a:ext cx="3726702" cy="38590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412" name="Picture 4" descr="PRIDE OF SAN JUAN. The Pinaglabanan Memorial Shrine is getting a P50-million makeover, care of the Department of Public Works and Highways and in coordination with the National Historical Commission of the Philippines. "/>
          <p:cNvPicPr>
            <a:picLocks noChangeAspect="1" noChangeArrowheads="1"/>
          </p:cNvPicPr>
          <p:nvPr/>
        </p:nvPicPr>
        <p:blipFill rotWithShape="1">
          <a:blip r:embed="rId3">
            <a:extLst>
              <a:ext uri="{28A0092B-C50C-407E-A947-70E740481C1C}">
                <a14:useLocalDpi xmlns:a14="http://schemas.microsoft.com/office/drawing/2010/main" val="0"/>
              </a:ext>
            </a:extLst>
          </a:blip>
          <a:srcRect l="12358" t="-785" r="33132" b="785"/>
          <a:stretch/>
        </p:blipFill>
        <p:spPr bwMode="auto">
          <a:xfrm>
            <a:off x="10496653" y="1674009"/>
            <a:ext cx="3726702" cy="3845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410" name="Picture 2" descr="Image result for greenhills san juan city"/>
          <p:cNvPicPr>
            <a:picLocks noChangeAspect="1" noChangeArrowheads="1"/>
          </p:cNvPicPr>
          <p:nvPr/>
        </p:nvPicPr>
        <p:blipFill rotWithShape="1">
          <a:blip r:embed="rId4">
            <a:extLst>
              <a:ext uri="{28A0092B-C50C-407E-A947-70E740481C1C}">
                <a14:useLocalDpi xmlns:a14="http://schemas.microsoft.com/office/drawing/2010/main" val="0"/>
              </a:ext>
            </a:extLst>
          </a:blip>
          <a:srcRect l="13504" r="13441"/>
          <a:stretch/>
        </p:blipFill>
        <p:spPr bwMode="auto">
          <a:xfrm>
            <a:off x="5672765" y="1602912"/>
            <a:ext cx="3754455" cy="38590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5" name="TextBox 4"/>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7" name="TextBox 6"/>
          <p:cNvSpPr txBox="1"/>
          <p:nvPr/>
        </p:nvSpPr>
        <p:spPr>
          <a:xfrm>
            <a:off x="6032605" y="3292512"/>
            <a:ext cx="3034775"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GreenHills</a:t>
            </a:r>
            <a:r>
              <a:rPr lang="en-PH" sz="2495" b="1" dirty="0">
                <a:solidFill>
                  <a:schemeClr val="bg1"/>
                </a:solidFill>
              </a:rPr>
              <a:t> Shopping Center </a:t>
            </a:r>
            <a:endParaRPr lang="en-PH" sz="2495" b="1" dirty="0">
              <a:solidFill>
                <a:schemeClr val="bg1"/>
              </a:solidFill>
            </a:endParaRPr>
          </a:p>
        </p:txBody>
      </p:sp>
      <p:sp>
        <p:nvSpPr>
          <p:cNvPr id="8" name="Rectangle 7"/>
          <p:cNvSpPr/>
          <p:nvPr/>
        </p:nvSpPr>
        <p:spPr>
          <a:xfrm>
            <a:off x="1004896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9" name="TextBox 8"/>
          <p:cNvSpPr txBox="1"/>
          <p:nvPr/>
        </p:nvSpPr>
        <p:spPr>
          <a:xfrm>
            <a:off x="1143687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1" name="TextBox 10"/>
          <p:cNvSpPr txBox="1"/>
          <p:nvPr/>
        </p:nvSpPr>
        <p:spPr>
          <a:xfrm>
            <a:off x="10842616" y="3292512"/>
            <a:ext cx="3034775"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Pinaglaban</a:t>
            </a:r>
            <a:r>
              <a:rPr lang="en-PH" sz="2495" b="1" dirty="0">
                <a:solidFill>
                  <a:schemeClr val="bg1"/>
                </a:solidFill>
              </a:rPr>
              <a:t> Memorial Shrine </a:t>
            </a:r>
            <a:endParaRPr lang="en-PH" sz="2495" b="1" dirty="0">
              <a:solidFill>
                <a:schemeClr val="bg1"/>
              </a:solidFill>
            </a:endParaRPr>
          </a:p>
        </p:txBody>
      </p:sp>
      <p:sp>
        <p:nvSpPr>
          <p:cNvPr id="12" name="Rectangle 11"/>
          <p:cNvSpPr/>
          <p:nvPr/>
        </p:nvSpPr>
        <p:spPr>
          <a:xfrm>
            <a:off x="14858934"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3" name="TextBox 12"/>
          <p:cNvSpPr txBox="1"/>
          <p:nvPr/>
        </p:nvSpPr>
        <p:spPr>
          <a:xfrm>
            <a:off x="16246838"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5652583"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Club Filipino </a:t>
            </a:r>
            <a:endParaRPr lang="en-PH" sz="2495" b="1" dirty="0">
              <a:solidFill>
                <a:schemeClr val="bg1"/>
              </a:solidFill>
            </a:endParaRPr>
          </a:p>
        </p:txBody>
      </p:sp>
    </p:spTree>
    <p:extLst>
      <p:ext uri="{BB962C8B-B14F-4D97-AF65-F5344CB8AC3E}">
        <p14:creationId xmlns:p14="http://schemas.microsoft.com/office/powerpoint/2010/main" val="361764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greenhills san juan city"/>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88180" y="1123214"/>
            <a:ext cx="18327193" cy="13762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170466" y="3446625"/>
            <a:ext cx="13460418" cy="3288082"/>
          </a:xfrm>
          <a:prstGeom prst="rect">
            <a:avLst/>
          </a:prstGeom>
          <a:solidFill>
            <a:schemeClr val="accent2"/>
          </a:solidFill>
        </p:spPr>
        <p:txBody>
          <a:bodyPr wrap="square" rtlCol="0">
            <a:spAutoFit/>
          </a:bodyPr>
          <a:lstStyle/>
          <a:p>
            <a:r>
              <a:rPr lang="en-US" sz="3326" dirty="0" err="1">
                <a:latin typeface="SimSun-ExtB" panose="02010609060101010101" pitchFamily="49" charset="-122"/>
                <a:ea typeface="SimSun-ExtB" panose="02010609060101010101" pitchFamily="49" charset="-122"/>
              </a:rPr>
              <a:t>Greenhills</a:t>
            </a:r>
            <a:r>
              <a:rPr lang="en-US" sz="3326" dirty="0">
                <a:latin typeface="SimSun-ExtB" panose="02010609060101010101" pitchFamily="49" charset="-122"/>
                <a:ea typeface="SimSun-ExtB" panose="02010609060101010101" pitchFamily="49" charset="-122"/>
              </a:rPr>
              <a:t> Shopping Center is a shopping </a:t>
            </a:r>
            <a:r>
              <a:rPr lang="en-US" sz="3326" dirty="0" err="1">
                <a:latin typeface="SimSun-ExtB" panose="02010609060101010101" pitchFamily="49" charset="-122"/>
                <a:ea typeface="SimSun-ExtB" panose="02010609060101010101" pitchFamily="49" charset="-122"/>
              </a:rPr>
              <a:t>centre</a:t>
            </a:r>
            <a:r>
              <a:rPr lang="en-US" sz="3326" dirty="0">
                <a:latin typeface="SimSun-ExtB" panose="02010609060101010101" pitchFamily="49" charset="-122"/>
                <a:ea typeface="SimSun-ExtB" panose="02010609060101010101" pitchFamily="49" charset="-122"/>
              </a:rPr>
              <a:t> in the city of San Juan with over 2,000 stores, and espouses an 'indoor-outdoor' theme. The Shopping Center have the appearance of several distinct buildings (some separated by a main road) that are all interconnected through pathways and bridges and hosts a Roman Catholic chapel and a Muslim prayer room.</a:t>
            </a:r>
            <a:endParaRPr lang="en-PH" sz="3326" dirty="0">
              <a:latin typeface="SimSun-ExtB" panose="02010609060101010101" pitchFamily="49" charset="-122"/>
              <a:ea typeface="SimSun-ExtB" panose="02010609060101010101" pitchFamily="49" charset="-122"/>
            </a:endParaRPr>
          </a:p>
        </p:txBody>
      </p:sp>
      <p:sp>
        <p:nvSpPr>
          <p:cNvPr id="6" name="TextBox 5"/>
          <p:cNvSpPr txBox="1"/>
          <p:nvPr/>
        </p:nvSpPr>
        <p:spPr>
          <a:xfrm>
            <a:off x="20021989" y="9486951"/>
            <a:ext cx="192026" cy="395247"/>
          </a:xfrm>
          <a:prstGeom prst="rect">
            <a:avLst/>
          </a:prstGeom>
          <a:noFill/>
        </p:spPr>
        <p:txBody>
          <a:bodyPr wrap="none" rtlCol="0">
            <a:spAutoFit/>
          </a:bodyPr>
          <a:lstStyle/>
          <a:p>
            <a:endParaRPr lang="en-PH" sz="1871" dirty="0"/>
          </a:p>
        </p:txBody>
      </p:sp>
      <p:sp>
        <p:nvSpPr>
          <p:cNvPr id="8" name="TextBox 7"/>
          <p:cNvSpPr txBox="1"/>
          <p:nvPr/>
        </p:nvSpPr>
        <p:spPr>
          <a:xfrm>
            <a:off x="17170466" y="7374341"/>
            <a:ext cx="13460418" cy="6745821"/>
          </a:xfrm>
          <a:prstGeom prst="rect">
            <a:avLst/>
          </a:prstGeom>
          <a:solidFill>
            <a:schemeClr val="accent2"/>
          </a:solidFill>
        </p:spPr>
        <p:txBody>
          <a:bodyPr wrap="square" rtlCol="0">
            <a:spAutoFit/>
          </a:bodyPr>
          <a:lstStyle/>
          <a:p>
            <a:r>
              <a:rPr lang="en-US" sz="3326" dirty="0" err="1">
                <a:latin typeface="SimSun-ExtB" panose="02010609060101010101" pitchFamily="49" charset="-122"/>
                <a:ea typeface="SimSun-ExtB" panose="02010609060101010101" pitchFamily="49" charset="-122"/>
              </a:rPr>
              <a:t>Greenhills</a:t>
            </a:r>
            <a:r>
              <a:rPr lang="en-US" sz="3326" dirty="0">
                <a:latin typeface="SimSun-ExtB" panose="02010609060101010101" pitchFamily="49" charset="-122"/>
                <a:ea typeface="SimSun-ExtB" panose="02010609060101010101" pitchFamily="49" charset="-122"/>
              </a:rPr>
              <a:t> began in the early 1960s. Plans were drawn up to create a fully complemented first class residential community to include schools, churches and what was then the most modern concept for a shopping </a:t>
            </a:r>
            <a:r>
              <a:rPr lang="en-US" sz="3326" dirty="0" err="1">
                <a:latin typeface="SimSun-ExtB" panose="02010609060101010101" pitchFamily="49" charset="-122"/>
                <a:ea typeface="SimSun-ExtB" panose="02010609060101010101" pitchFamily="49" charset="-122"/>
              </a:rPr>
              <a:t>centre</a:t>
            </a:r>
            <a:r>
              <a:rPr lang="en-US" sz="3326" dirty="0">
                <a:latin typeface="SimSun-ExtB" panose="02010609060101010101" pitchFamily="49" charset="-122"/>
                <a:ea typeface="SimSun-ExtB" panose="02010609060101010101" pitchFamily="49" charset="-122"/>
              </a:rPr>
              <a:t> as its centerpiece.</a:t>
            </a:r>
            <a:br>
              <a:rPr lang="en-US" sz="3326" dirty="0">
                <a:latin typeface="SimSun-ExtB" panose="02010609060101010101" pitchFamily="49" charset="-122"/>
                <a:ea typeface="SimSun-ExtB" panose="02010609060101010101" pitchFamily="49" charset="-122"/>
              </a:rPr>
            </a:br>
            <a:endParaRPr lang="en-US" sz="3326" dirty="0">
              <a:latin typeface="SimSun-ExtB" panose="02010609060101010101" pitchFamily="49" charset="-122"/>
              <a:ea typeface="SimSun-ExtB" panose="02010609060101010101" pitchFamily="49" charset="-122"/>
            </a:endParaRPr>
          </a:p>
          <a:p>
            <a:r>
              <a:rPr lang="en-US" sz="3326" dirty="0">
                <a:latin typeface="SimSun-ExtB" panose="02010609060101010101" pitchFamily="49" charset="-122"/>
                <a:ea typeface="SimSun-ExtB" panose="02010609060101010101" pitchFamily="49" charset="-122"/>
              </a:rPr>
              <a:t>Plans for building the </a:t>
            </a:r>
            <a:r>
              <a:rPr lang="en-US" sz="3326" dirty="0" err="1">
                <a:latin typeface="SimSun-ExtB" panose="02010609060101010101" pitchFamily="49" charset="-122"/>
                <a:ea typeface="SimSun-ExtB" panose="02010609060101010101" pitchFamily="49" charset="-122"/>
              </a:rPr>
              <a:t>Greenhills</a:t>
            </a:r>
            <a:r>
              <a:rPr lang="en-US" sz="3326" dirty="0">
                <a:latin typeface="SimSun-ExtB" panose="02010609060101010101" pitchFamily="49" charset="-122"/>
                <a:ea typeface="SimSun-ExtB" panose="02010609060101010101" pitchFamily="49" charset="-122"/>
              </a:rPr>
              <a:t> Shopping Centre began in 1966 following two years of studying some of the world’s most advanced community development projects. The proposed concept for the </a:t>
            </a:r>
            <a:r>
              <a:rPr lang="en-US" sz="3326" dirty="0" err="1">
                <a:latin typeface="SimSun-ExtB" panose="02010609060101010101" pitchFamily="49" charset="-122"/>
                <a:ea typeface="SimSun-ExtB" panose="02010609060101010101" pitchFamily="49" charset="-122"/>
              </a:rPr>
              <a:t>Greenhills</a:t>
            </a:r>
            <a:r>
              <a:rPr lang="en-US" sz="3326" dirty="0">
                <a:latin typeface="SimSun-ExtB" panose="02010609060101010101" pitchFamily="49" charset="-122"/>
                <a:ea typeface="SimSun-ExtB" panose="02010609060101010101" pitchFamily="49" charset="-122"/>
              </a:rPr>
              <a:t> Shopping Center, modern in every aspect and suited to local conditions, was presented by Architect Juan </a:t>
            </a:r>
            <a:r>
              <a:rPr lang="en-US" sz="3326" dirty="0" err="1">
                <a:latin typeface="SimSun-ExtB" panose="02010609060101010101" pitchFamily="49" charset="-122"/>
                <a:ea typeface="SimSun-ExtB" panose="02010609060101010101" pitchFamily="49" charset="-122"/>
              </a:rPr>
              <a:t>Nakpil</a:t>
            </a:r>
            <a:r>
              <a:rPr lang="en-US" sz="3326" dirty="0">
                <a:latin typeface="SimSun-ExtB" panose="02010609060101010101" pitchFamily="49" charset="-122"/>
                <a:ea typeface="SimSun-ExtB" panose="02010609060101010101" pitchFamily="49" charset="-122"/>
              </a:rPr>
              <a:t>. The concept included a supermarket, a movie house, variety stores, a bowling alley, service shops and restaurants.</a:t>
            </a:r>
          </a:p>
        </p:txBody>
      </p:sp>
    </p:spTree>
    <p:extLst>
      <p:ext uri="{BB962C8B-B14F-4D97-AF65-F5344CB8AC3E}">
        <p14:creationId xmlns:p14="http://schemas.microsoft.com/office/powerpoint/2010/main" val="356444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87458" y="1822842"/>
            <a:ext cx="8059515" cy="7465447"/>
          </a:xfrm>
          <a:prstGeom prst="rect">
            <a:avLst/>
          </a:prstGeom>
          <a:noFill/>
          <a:ln w="76200">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sz="1871"/>
          </a:p>
        </p:txBody>
      </p:sp>
      <p:sp>
        <p:nvSpPr>
          <p:cNvPr id="6" name="Rectangle 5"/>
          <p:cNvSpPr/>
          <p:nvPr/>
        </p:nvSpPr>
        <p:spPr>
          <a:xfrm>
            <a:off x="12840932" y="2337700"/>
            <a:ext cx="6415928" cy="6356521"/>
          </a:xfrm>
          <a:prstGeom prst="rect">
            <a:avLst/>
          </a:prstGeom>
          <a:noFill/>
          <a:ln w="76200">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sz="187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374" y="2711319"/>
            <a:ext cx="7319537" cy="4893779"/>
          </a:xfrm>
          <a:prstGeom prst="rect">
            <a:avLst/>
          </a:prstGeom>
        </p:spPr>
      </p:pic>
      <p:sp>
        <p:nvSpPr>
          <p:cNvPr id="7" name="Rectangle 6"/>
          <p:cNvSpPr/>
          <p:nvPr/>
        </p:nvSpPr>
        <p:spPr>
          <a:xfrm>
            <a:off x="19058838" y="1327785"/>
            <a:ext cx="1663389" cy="8396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8" name="TextBox 7"/>
          <p:cNvSpPr txBox="1"/>
          <p:nvPr/>
        </p:nvSpPr>
        <p:spPr>
          <a:xfrm>
            <a:off x="16794556" y="3110082"/>
            <a:ext cx="7380087" cy="4669512"/>
          </a:xfrm>
          <a:prstGeom prst="rect">
            <a:avLst/>
          </a:prstGeom>
          <a:noFill/>
        </p:spPr>
        <p:txBody>
          <a:bodyPr wrap="square" rtlCol="0">
            <a:spAutoFit/>
          </a:bodyPr>
          <a:lstStyle/>
          <a:p>
            <a:pPr algn="r"/>
            <a:r>
              <a:rPr lang="en-US" sz="2599" dirty="0">
                <a:latin typeface="SimSun-ExtB" panose="02010609060101010101" pitchFamily="49" charset="-122"/>
                <a:ea typeface="SimSun-ExtB" panose="02010609060101010101" pitchFamily="49" charset="-122"/>
              </a:rPr>
              <a:t>Green paddle is a famous table tennis club of the city. If you want to brush up your skills or take them to the net level, then this is the place for you to come. Here you can personal training session with the experts of this field.</a:t>
            </a:r>
          </a:p>
          <a:p>
            <a:pPr algn="r"/>
            <a:r>
              <a:rPr lang="en-US" sz="2599" dirty="0">
                <a:latin typeface="SimSun-ExtB" panose="02010609060101010101" pitchFamily="49" charset="-122"/>
                <a:ea typeface="SimSun-ExtB" panose="02010609060101010101" pitchFamily="49" charset="-122"/>
              </a:rPr>
              <a:t>These coaches will guide you through the strategies with which you can master this game! There is also a sports store here where you can buy table tennis.</a:t>
            </a:r>
          </a:p>
          <a:p>
            <a:pPr algn="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55192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RIDE OF SAN JUAN. The Pinaglabanan Memorial Shrine is getting a P50-million makeover, care of the Department of Public Works and Highways and in coordination with the National Historical Commission of the Philippin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027" y="2777874"/>
            <a:ext cx="10310478" cy="579964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Pinaglabanan Memorial Shr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5214" y="8577520"/>
            <a:ext cx="8699467" cy="5799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155214" y="4190021"/>
            <a:ext cx="8699467" cy="3088992"/>
          </a:xfrm>
          <a:prstGeom prst="rect">
            <a:avLst/>
          </a:prstGeom>
          <a:solidFill>
            <a:schemeClr val="accent2"/>
          </a:solidFill>
        </p:spPr>
        <p:txBody>
          <a:bodyPr wrap="square" rtlCol="0">
            <a:spAutoFit/>
          </a:bodyPr>
          <a:lstStyle/>
          <a:p>
            <a:pPr algn="just"/>
            <a:r>
              <a:rPr lang="en-US" sz="3742" dirty="0">
                <a:latin typeface="SimSun-ExtB" panose="02010609060101010101" pitchFamily="49" charset="-122"/>
                <a:ea typeface="SimSun-ExtB" panose="02010609060101010101" pitchFamily="49" charset="-122"/>
              </a:rPr>
              <a:t>A historical site where Andres </a:t>
            </a:r>
            <a:r>
              <a:rPr lang="en-US" sz="3742" dirty="0" err="1">
                <a:latin typeface="SimSun-ExtB" panose="02010609060101010101" pitchFamily="49" charset="-122"/>
                <a:ea typeface="SimSun-ExtB" panose="02010609060101010101" pitchFamily="49" charset="-122"/>
              </a:rPr>
              <a:t>Bonifacio</a:t>
            </a:r>
            <a:r>
              <a:rPr lang="en-US" sz="3742" dirty="0">
                <a:latin typeface="SimSun-ExtB" panose="02010609060101010101" pitchFamily="49" charset="-122"/>
                <a:ea typeface="SimSun-ExtB" panose="02010609060101010101" pitchFamily="49" charset="-122"/>
              </a:rPr>
              <a:t> headed the first battle of the Philippine Revolution against the Spanish Regime on August 30, 1896.</a:t>
            </a:r>
            <a:endParaRPr lang="en-PH" sz="3742" dirty="0">
              <a:latin typeface="SimSun-ExtB" panose="02010609060101010101" pitchFamily="49" charset="-122"/>
              <a:ea typeface="SimSun-ExtB" panose="02010609060101010101" pitchFamily="49" charset="-122"/>
            </a:endParaRPr>
          </a:p>
        </p:txBody>
      </p:sp>
      <p:sp>
        <p:nvSpPr>
          <p:cNvPr id="7" name="TextBox 6"/>
          <p:cNvSpPr txBox="1"/>
          <p:nvPr/>
        </p:nvSpPr>
        <p:spPr>
          <a:xfrm>
            <a:off x="4301027" y="10565541"/>
            <a:ext cx="10310478" cy="1891787"/>
          </a:xfrm>
          <a:prstGeom prst="rect">
            <a:avLst/>
          </a:prstGeom>
          <a:solidFill>
            <a:schemeClr val="accent2"/>
          </a:solidFill>
        </p:spPr>
        <p:txBody>
          <a:bodyPr wrap="square" rtlCol="0">
            <a:spAutoFit/>
          </a:bodyPr>
          <a:lstStyle/>
          <a:p>
            <a:pPr algn="just"/>
            <a:r>
              <a:rPr lang="en-US" sz="3742" dirty="0">
                <a:latin typeface="SimSun-ExtB" panose="02010609060101010101" pitchFamily="49" charset="-122"/>
                <a:ea typeface="SimSun-ExtB" panose="02010609060101010101" pitchFamily="49" charset="-122"/>
              </a:rPr>
              <a:t>The underground is known as El </a:t>
            </a:r>
            <a:r>
              <a:rPr lang="en-US" sz="3742" dirty="0" err="1">
                <a:latin typeface="SimSun-ExtB" panose="02010609060101010101" pitchFamily="49" charset="-122"/>
                <a:ea typeface="SimSun-ExtB" panose="02010609060101010101" pitchFamily="49" charset="-122"/>
              </a:rPr>
              <a:t>Deposito</a:t>
            </a:r>
            <a:r>
              <a:rPr lang="en-US" sz="3742" dirty="0">
                <a:latin typeface="SimSun-ExtB" panose="02010609060101010101" pitchFamily="49" charset="-122"/>
                <a:ea typeface="SimSun-ExtB" panose="02010609060101010101" pitchFamily="49" charset="-122"/>
              </a:rPr>
              <a:t>, used to be the water reservoir serving the entire Greater Manila area.</a:t>
            </a:r>
            <a:endParaRPr lang="en-PH" sz="6237"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537510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i0.wp.com/www.theurbanroamer.com/wp-content/uploads/2017/05/800px-Clubfiljf1.jpg?resize=800%2C600&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518" y="8965704"/>
            <a:ext cx="10751981" cy="80639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43516" y="2250824"/>
            <a:ext cx="10751982" cy="6480183"/>
          </a:xfrm>
          <a:prstGeom prst="rect">
            <a:avLst/>
          </a:prstGeom>
          <a:solidFill>
            <a:schemeClr val="accent2"/>
          </a:solidFill>
        </p:spPr>
        <p:txBody>
          <a:bodyPr wrap="square" rtlCol="0">
            <a:spAutoFit/>
          </a:bodyPr>
          <a:lstStyle/>
          <a:p>
            <a:pPr algn="just"/>
            <a:r>
              <a:rPr lang="en-US" sz="3326" dirty="0">
                <a:latin typeface="SimSun-ExtB" panose="02010609060101010101" pitchFamily="49" charset="-122"/>
                <a:ea typeface="SimSun-ExtB" panose="02010609060101010101" pitchFamily="49" charset="-122"/>
              </a:rPr>
              <a:t>An exclusive club of historical value because it was here where President Corazon C. Aquino was sworn in as President of the Republic of the Philippines by the late Chief Justice Claudio </a:t>
            </a:r>
            <a:r>
              <a:rPr lang="en-US" sz="3326" dirty="0" err="1">
                <a:latin typeface="SimSun-ExtB" panose="02010609060101010101" pitchFamily="49" charset="-122"/>
                <a:ea typeface="SimSun-ExtB" panose="02010609060101010101" pitchFamily="49" charset="-122"/>
              </a:rPr>
              <a:t>Teehankee</a:t>
            </a:r>
            <a:r>
              <a:rPr lang="en-US" sz="3326" dirty="0">
                <a:latin typeface="SimSun-ExtB" panose="02010609060101010101" pitchFamily="49" charset="-122"/>
                <a:ea typeface="SimSun-ExtB" panose="02010609060101010101" pitchFamily="49" charset="-122"/>
              </a:rPr>
              <a:t> after the famous EDSA Revolution in 1986</a:t>
            </a:r>
            <a:r>
              <a:rPr lang="en-US" sz="3326" dirty="0">
                <a:latin typeface="SimSun-ExtB" panose="02010609060101010101" pitchFamily="49" charset="-122"/>
                <a:ea typeface="SimSun-ExtB" panose="02010609060101010101" pitchFamily="49" charset="-122"/>
              </a:rPr>
              <a:t>.</a:t>
            </a:r>
          </a:p>
          <a:p>
            <a:pPr algn="just"/>
            <a:endParaRPr lang="en-US" sz="3326" dirty="0">
              <a:latin typeface="SimSun-ExtB" panose="02010609060101010101" pitchFamily="49" charset="-122"/>
              <a:ea typeface="SimSun-ExtB" panose="02010609060101010101" pitchFamily="49" charset="-122"/>
            </a:endParaRPr>
          </a:p>
          <a:p>
            <a:pPr algn="just"/>
            <a:r>
              <a:rPr lang="en-US" sz="3326" dirty="0">
                <a:latin typeface="SimSun-ExtB" panose="02010609060101010101" pitchFamily="49" charset="-122"/>
                <a:ea typeface="SimSun-ExtB" panose="02010609060101010101" pitchFamily="49" charset="-122"/>
              </a:rPr>
              <a:t>Then there is the Club Filipino, one of the oldest clubs in existence in the country. It is also perhaps one of the most popular social clubs in the country, particularly due to the role it has played in the country’s history.</a:t>
            </a:r>
            <a:endParaRPr lang="en-PH" sz="3326"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967073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izal Park"/>
          <p:cNvPicPr>
            <a:picLocks noChangeAspect="1" noChangeArrowheads="1"/>
          </p:cNvPicPr>
          <p:nvPr/>
        </p:nvPicPr>
        <p:blipFill rotWithShape="1">
          <a:blip r:embed="rId2">
            <a:extLst>
              <a:ext uri="{28A0092B-C50C-407E-A947-70E740481C1C}">
                <a14:useLocalDpi xmlns:a14="http://schemas.microsoft.com/office/drawing/2010/main" val="0"/>
              </a:ext>
            </a:extLst>
          </a:blip>
          <a:srcRect r="36966"/>
          <a:stretch/>
        </p:blipFill>
        <p:spPr bwMode="auto">
          <a:xfrm>
            <a:off x="15542988" y="7395291"/>
            <a:ext cx="3692272" cy="3907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t Santiago"/>
          <p:cNvPicPr>
            <a:picLocks noChangeAspect="1" noChangeArrowheads="1"/>
          </p:cNvPicPr>
          <p:nvPr/>
        </p:nvPicPr>
        <p:blipFill rotWithShape="1">
          <a:blip r:embed="rId3">
            <a:extLst>
              <a:ext uri="{28A0092B-C50C-407E-A947-70E740481C1C}">
                <a14:useLocalDpi xmlns:a14="http://schemas.microsoft.com/office/drawing/2010/main" val="0"/>
              </a:ext>
            </a:extLst>
          </a:blip>
          <a:srcRect l="16013" r="22889"/>
          <a:stretch/>
        </p:blipFill>
        <p:spPr bwMode="auto">
          <a:xfrm>
            <a:off x="5685431" y="7395291"/>
            <a:ext cx="3741789" cy="38590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visoria Market"/>
          <p:cNvPicPr>
            <a:picLocks noChangeAspect="1" noChangeArrowheads="1"/>
          </p:cNvPicPr>
          <p:nvPr/>
        </p:nvPicPr>
        <p:blipFill rotWithShape="1">
          <a:blip r:embed="rId4">
            <a:extLst>
              <a:ext uri="{28A0092B-C50C-407E-A947-70E740481C1C}">
                <a14:useLocalDpi xmlns:a14="http://schemas.microsoft.com/office/drawing/2010/main" val="0"/>
              </a:ext>
            </a:extLst>
          </a:blip>
          <a:srcRect l="14878" r="21720"/>
          <a:stretch/>
        </p:blipFill>
        <p:spPr bwMode="auto">
          <a:xfrm>
            <a:off x="10625696" y="7346684"/>
            <a:ext cx="3729123" cy="3907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ional Museum of the Philippines"/>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5678" r="19522"/>
          <a:stretch/>
        </p:blipFill>
        <p:spPr bwMode="auto">
          <a:xfrm>
            <a:off x="15518229" y="1664309"/>
            <a:ext cx="3741789" cy="3852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nila Ocean Park"/>
          <p:cNvPicPr>
            <a:picLocks noChangeAspect="1" noChangeArrowheads="1"/>
          </p:cNvPicPr>
          <p:nvPr/>
        </p:nvPicPr>
        <p:blipFill rotWithShape="1">
          <a:blip r:embed="rId7">
            <a:extLst>
              <a:ext uri="{28A0092B-C50C-407E-A947-70E740481C1C}">
                <a14:useLocalDpi xmlns:a14="http://schemas.microsoft.com/office/drawing/2010/main" val="0"/>
              </a:ext>
            </a:extLst>
          </a:blip>
          <a:srcRect l="4027" t="783" r="33315" b="-783"/>
          <a:stretch/>
        </p:blipFill>
        <p:spPr bwMode="auto">
          <a:xfrm>
            <a:off x="10570420" y="1664309"/>
            <a:ext cx="3756877" cy="38521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Quiapo Church"/>
          <p:cNvPicPr>
            <a:picLocks noChangeAspect="1" noChangeArrowheads="1"/>
          </p:cNvPicPr>
          <p:nvPr/>
        </p:nvPicPr>
        <p:blipFill rotWithShape="1">
          <a:blip r:embed="rId8">
            <a:extLst>
              <a:ext uri="{28A0092B-C50C-407E-A947-70E740481C1C}">
                <a14:useLocalDpi xmlns:a14="http://schemas.microsoft.com/office/drawing/2010/main" val="0"/>
              </a:ext>
            </a:extLst>
          </a:blip>
          <a:srcRect l="15058" t="343" r="20078" b="-343"/>
          <a:stretch/>
        </p:blipFill>
        <p:spPr bwMode="auto">
          <a:xfrm>
            <a:off x="5674115" y="1601044"/>
            <a:ext cx="3753105" cy="38521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6" name="TextBox 5"/>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7" name="TextBox 6"/>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Quiapo</a:t>
            </a:r>
            <a:r>
              <a:rPr lang="en-PH" sz="2495" b="1" dirty="0">
                <a:solidFill>
                  <a:schemeClr val="bg1"/>
                </a:solidFill>
              </a:rPr>
              <a:t> Church</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Manila Ocean Park</a:t>
            </a:r>
            <a:endParaRPr lang="en-PH" sz="2495" b="1" dirty="0">
              <a:solidFill>
                <a:schemeClr val="bg1"/>
              </a:solidFill>
            </a:endParaRPr>
          </a:p>
        </p:txBody>
      </p:sp>
      <p:sp>
        <p:nvSpPr>
          <p:cNvPr id="17" name="Rectangle 16"/>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8" name="TextBox 17"/>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9" name="TextBox 18"/>
          <p:cNvSpPr txBox="1"/>
          <p:nvPr/>
        </p:nvSpPr>
        <p:spPr>
          <a:xfrm>
            <a:off x="15913135" y="3350429"/>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National Museum</a:t>
            </a:r>
            <a:endParaRPr lang="en-PH" sz="2495" b="1" dirty="0">
              <a:solidFill>
                <a:schemeClr val="bg1"/>
              </a:solidFill>
            </a:endParaRPr>
          </a:p>
        </p:txBody>
      </p:sp>
      <p:sp>
        <p:nvSpPr>
          <p:cNvPr id="21" name="Rectangle 20"/>
          <p:cNvSpPr/>
          <p:nvPr/>
        </p:nvSpPr>
        <p:spPr>
          <a:xfrm>
            <a:off x="5238957"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2" name="TextBox 21"/>
          <p:cNvSpPr txBox="1"/>
          <p:nvPr/>
        </p:nvSpPr>
        <p:spPr>
          <a:xfrm>
            <a:off x="6626861"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3" name="TextBox 22"/>
          <p:cNvSpPr txBox="1"/>
          <p:nvPr/>
        </p:nvSpPr>
        <p:spPr>
          <a:xfrm>
            <a:off x="16801976" y="17876174"/>
            <a:ext cx="1954778"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Fort Santiago</a:t>
            </a:r>
            <a:endParaRPr lang="en-PH" sz="2495" b="1" dirty="0">
              <a:solidFill>
                <a:schemeClr val="bg1"/>
              </a:solidFill>
            </a:endParaRPr>
          </a:p>
        </p:txBody>
      </p:sp>
      <p:sp>
        <p:nvSpPr>
          <p:cNvPr id="25" name="Rectangle 24"/>
          <p:cNvSpPr/>
          <p:nvPr/>
        </p:nvSpPr>
        <p:spPr>
          <a:xfrm>
            <a:off x="10198571"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6" name="TextBox 25"/>
          <p:cNvSpPr txBox="1"/>
          <p:nvPr/>
        </p:nvSpPr>
        <p:spPr>
          <a:xfrm>
            <a:off x="11586476"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7" name="TextBox 26"/>
          <p:cNvSpPr txBox="1"/>
          <p:nvPr/>
        </p:nvSpPr>
        <p:spPr>
          <a:xfrm>
            <a:off x="10992220" y="9084890"/>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Divisoria</a:t>
            </a:r>
            <a:r>
              <a:rPr lang="en-PH" sz="2495" b="1" dirty="0">
                <a:solidFill>
                  <a:schemeClr val="bg1"/>
                </a:solidFill>
              </a:rPr>
              <a:t> Market</a:t>
            </a:r>
            <a:endParaRPr lang="en-PH" sz="2495" b="1" dirty="0">
              <a:solidFill>
                <a:schemeClr val="bg1"/>
              </a:solidFill>
            </a:endParaRPr>
          </a:p>
        </p:txBody>
      </p:sp>
      <p:sp>
        <p:nvSpPr>
          <p:cNvPr id="29" name="Rectangle 28"/>
          <p:cNvSpPr/>
          <p:nvPr/>
        </p:nvSpPr>
        <p:spPr>
          <a:xfrm>
            <a:off x="15119486"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30" name="TextBox 29"/>
          <p:cNvSpPr txBox="1"/>
          <p:nvPr/>
        </p:nvSpPr>
        <p:spPr>
          <a:xfrm>
            <a:off x="16507390"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1" name="TextBox 30"/>
          <p:cNvSpPr txBox="1"/>
          <p:nvPr/>
        </p:nvSpPr>
        <p:spPr>
          <a:xfrm>
            <a:off x="15913135" y="9084890"/>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a:solidFill>
                  <a:schemeClr val="bg1"/>
                </a:solidFill>
              </a:rPr>
              <a:t>Rizal Park</a:t>
            </a:r>
            <a:endParaRPr lang="en-PH" sz="2495" b="1" dirty="0">
              <a:solidFill>
                <a:schemeClr val="bg1"/>
              </a:solidFill>
            </a:endParaRPr>
          </a:p>
        </p:txBody>
      </p:sp>
      <p:sp>
        <p:nvSpPr>
          <p:cNvPr id="32" name="TextBox 31"/>
          <p:cNvSpPr txBox="1"/>
          <p:nvPr/>
        </p:nvSpPr>
        <p:spPr>
          <a:xfrm>
            <a:off x="5991207" y="9084890"/>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Fort Santiago</a:t>
            </a:r>
            <a:endParaRPr lang="en-PH" sz="2495" b="1" dirty="0">
              <a:solidFill>
                <a:schemeClr val="bg1"/>
              </a:solidFill>
            </a:endParaRPr>
          </a:p>
        </p:txBody>
      </p:sp>
    </p:spTree>
    <p:extLst>
      <p:ext uri="{BB962C8B-B14F-4D97-AF65-F5344CB8AC3E}">
        <p14:creationId xmlns:p14="http://schemas.microsoft.com/office/powerpoint/2010/main" val="1244246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ila Ocean 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211" y="663329"/>
            <a:ext cx="11729551" cy="75358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61088" y="3855372"/>
            <a:ext cx="7621793" cy="1193473"/>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6861" b="1" dirty="0">
                <a:solidFill>
                  <a:schemeClr val="bg1"/>
                </a:solidFill>
              </a:rPr>
              <a:t>Manila Ocean Park</a:t>
            </a:r>
            <a:endParaRPr lang="en-PH" sz="6861" b="1" dirty="0">
              <a:solidFill>
                <a:schemeClr val="bg1"/>
              </a:solidFill>
            </a:endParaRPr>
          </a:p>
        </p:txBody>
      </p:sp>
      <p:pic>
        <p:nvPicPr>
          <p:cNvPr id="1028" name="Picture 4" descr="National Museum of the Philipp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211" y="8759032"/>
            <a:ext cx="11342707" cy="75669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67667" y="11438766"/>
            <a:ext cx="7621793" cy="2290966"/>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6861" b="1" dirty="0">
                <a:solidFill>
                  <a:schemeClr val="bg1"/>
                </a:solidFill>
              </a:rPr>
              <a:t>National Museum of the Philippines</a:t>
            </a:r>
            <a:endParaRPr lang="en-PH" sz="6861" b="1" dirty="0">
              <a:solidFill>
                <a:schemeClr val="bg1"/>
              </a:solidFill>
            </a:endParaRPr>
          </a:p>
        </p:txBody>
      </p:sp>
      <p:pic>
        <p:nvPicPr>
          <p:cNvPr id="1030" name="Picture 6" descr="Fort Santia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034" y="663328"/>
            <a:ext cx="11959042" cy="7535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899659" y="3855371"/>
            <a:ext cx="7621793" cy="1193473"/>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6861" b="1" dirty="0">
                <a:solidFill>
                  <a:schemeClr val="bg1"/>
                </a:solidFill>
              </a:rPr>
              <a:t>Fort Santiago</a:t>
            </a:r>
            <a:endParaRPr lang="en-PH" sz="6861" b="1" dirty="0">
              <a:solidFill>
                <a:schemeClr val="bg1"/>
              </a:solidFill>
            </a:endParaRPr>
          </a:p>
        </p:txBody>
      </p:sp>
      <p:pic>
        <p:nvPicPr>
          <p:cNvPr id="1032" name="Picture 8" descr="Divisoria Ma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1034" y="8759032"/>
            <a:ext cx="11342710" cy="75359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899658" y="11716181"/>
            <a:ext cx="7621793" cy="1193473"/>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6861" b="1" dirty="0" err="1">
                <a:solidFill>
                  <a:schemeClr val="bg1"/>
                </a:solidFill>
              </a:rPr>
              <a:t>Divisoria</a:t>
            </a:r>
            <a:r>
              <a:rPr lang="en-PH" sz="6861" b="1" dirty="0">
                <a:solidFill>
                  <a:schemeClr val="bg1"/>
                </a:solidFill>
              </a:rPr>
              <a:t> Market</a:t>
            </a:r>
            <a:endParaRPr lang="en-PH" sz="6861" b="1" dirty="0">
              <a:solidFill>
                <a:schemeClr val="bg1"/>
              </a:solidFill>
            </a:endParaRPr>
          </a:p>
        </p:txBody>
      </p:sp>
    </p:spTree>
    <p:extLst>
      <p:ext uri="{BB962C8B-B14F-4D97-AF65-F5344CB8AC3E}">
        <p14:creationId xmlns:p14="http://schemas.microsoft.com/office/powerpoint/2010/main" val="3407628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result for trampoline park mandaluyong"/>
          <p:cNvPicPr>
            <a:picLocks noChangeAspect="1" noChangeArrowheads="1"/>
          </p:cNvPicPr>
          <p:nvPr/>
        </p:nvPicPr>
        <p:blipFill rotWithShape="1">
          <a:blip r:embed="rId2">
            <a:extLst>
              <a:ext uri="{28A0092B-C50C-407E-A947-70E740481C1C}">
                <a14:useLocalDpi xmlns:a14="http://schemas.microsoft.com/office/drawing/2010/main" val="0"/>
              </a:ext>
            </a:extLst>
          </a:blip>
          <a:srcRect l="4257" r="32340"/>
          <a:stretch/>
        </p:blipFill>
        <p:spPr bwMode="auto">
          <a:xfrm>
            <a:off x="10636293" y="7346684"/>
            <a:ext cx="3716377" cy="3907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hangri-La Plaza Mall"/>
          <p:cNvPicPr>
            <a:picLocks noChangeAspect="1" noChangeArrowheads="1"/>
          </p:cNvPicPr>
          <p:nvPr/>
        </p:nvPicPr>
        <p:blipFill rotWithShape="1">
          <a:blip r:embed="rId3">
            <a:extLst>
              <a:ext uri="{28A0092B-C50C-407E-A947-70E740481C1C}">
                <a14:useLocalDpi xmlns:a14="http://schemas.microsoft.com/office/drawing/2010/main" val="0"/>
              </a:ext>
            </a:extLst>
          </a:blip>
          <a:srcRect r="35775"/>
          <a:stretch/>
        </p:blipFill>
        <p:spPr bwMode="auto">
          <a:xfrm>
            <a:off x="10576886" y="1640888"/>
            <a:ext cx="3743945" cy="38528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EGAMall"/>
          <p:cNvPicPr>
            <a:picLocks noChangeAspect="1" noChangeArrowheads="1"/>
          </p:cNvPicPr>
          <p:nvPr/>
        </p:nvPicPr>
        <p:blipFill rotWithShape="1">
          <a:blip r:embed="rId4">
            <a:extLst>
              <a:ext uri="{28A0092B-C50C-407E-A947-70E740481C1C}">
                <a14:useLocalDpi xmlns:a14="http://schemas.microsoft.com/office/drawing/2010/main" val="0"/>
              </a:ext>
            </a:extLst>
          </a:blip>
          <a:srcRect l="19454" t="370" r="31118" b="-370"/>
          <a:stretch/>
        </p:blipFill>
        <p:spPr bwMode="auto">
          <a:xfrm>
            <a:off x="5634237" y="1664308"/>
            <a:ext cx="3748714" cy="38294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SM MEGAMALL</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Shangri – La Plaza</a:t>
            </a:r>
            <a:endParaRPr lang="en-PH" sz="2495" b="1" dirty="0">
              <a:solidFill>
                <a:schemeClr val="bg1"/>
              </a:solidFill>
            </a:endParaRPr>
          </a:p>
        </p:txBody>
      </p:sp>
      <p:sp>
        <p:nvSpPr>
          <p:cNvPr id="19" name="Rectangle 18"/>
          <p:cNvSpPr/>
          <p:nvPr/>
        </p:nvSpPr>
        <p:spPr>
          <a:xfrm>
            <a:off x="5238957"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6626861"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1" name="Rectangle 20"/>
          <p:cNvSpPr/>
          <p:nvPr/>
        </p:nvSpPr>
        <p:spPr>
          <a:xfrm>
            <a:off x="10198571"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2" name="TextBox 21"/>
          <p:cNvSpPr txBox="1"/>
          <p:nvPr/>
        </p:nvSpPr>
        <p:spPr>
          <a:xfrm>
            <a:off x="11586476"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3" name="TextBox 22"/>
          <p:cNvSpPr txBox="1"/>
          <p:nvPr/>
        </p:nvSpPr>
        <p:spPr>
          <a:xfrm>
            <a:off x="10992220" y="9084890"/>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Trampoline Park</a:t>
            </a:r>
            <a:endParaRPr lang="en-PH" sz="2495" b="1" dirty="0">
              <a:solidFill>
                <a:schemeClr val="bg1"/>
              </a:solidFill>
            </a:endParaRPr>
          </a:p>
        </p:txBody>
      </p:sp>
      <p:pic>
        <p:nvPicPr>
          <p:cNvPr id="1032" name="Picture 8" descr="Image result for Dambana ng mga Alaala"/>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78" r="16510"/>
          <a:stretch/>
        </p:blipFill>
        <p:spPr bwMode="auto">
          <a:xfrm>
            <a:off x="5687694" y="7395290"/>
            <a:ext cx="3724597" cy="385909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991207" y="9084891"/>
            <a:ext cx="3034775"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Dambana</a:t>
            </a:r>
            <a:r>
              <a:rPr lang="en-PH" sz="2495" b="1" dirty="0">
                <a:solidFill>
                  <a:schemeClr val="bg1"/>
                </a:solidFill>
              </a:rPr>
              <a:t> ng </a:t>
            </a:r>
            <a:r>
              <a:rPr lang="en-PH" sz="2495" b="1" dirty="0" err="1">
                <a:solidFill>
                  <a:schemeClr val="bg1"/>
                </a:solidFill>
              </a:rPr>
              <a:t>mga</a:t>
            </a:r>
            <a:r>
              <a:rPr lang="en-PH" sz="2495" b="1" dirty="0">
                <a:solidFill>
                  <a:schemeClr val="bg1"/>
                </a:solidFill>
              </a:rPr>
              <a:t> </a:t>
            </a:r>
            <a:r>
              <a:rPr lang="en-PH" sz="2495" b="1" dirty="0" err="1">
                <a:solidFill>
                  <a:schemeClr val="bg1"/>
                </a:solidFill>
              </a:rPr>
              <a:t>Alaala</a:t>
            </a:r>
            <a:endParaRPr lang="en-PH" sz="2495" b="1" dirty="0">
              <a:solidFill>
                <a:schemeClr val="bg1"/>
              </a:solidFill>
            </a:endParaRPr>
          </a:p>
        </p:txBody>
      </p:sp>
      <p:pic>
        <p:nvPicPr>
          <p:cNvPr id="1036" name="Picture 12" descr="Image result for Mega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9203" y="2003542"/>
            <a:ext cx="8836948" cy="446193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8112987" y="3754615"/>
            <a:ext cx="4989380" cy="956096"/>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5613" b="1" dirty="0">
                <a:solidFill>
                  <a:schemeClr val="bg1"/>
                </a:solidFill>
              </a:rPr>
              <a:t>SM MEGAMALL</a:t>
            </a:r>
            <a:endParaRPr lang="en-PH" sz="5613" b="1" dirty="0">
              <a:solidFill>
                <a:schemeClr val="bg1"/>
              </a:solidFill>
            </a:endParaRPr>
          </a:p>
        </p:txBody>
      </p:sp>
      <p:pic>
        <p:nvPicPr>
          <p:cNvPr id="1038" name="Picture 14" descr="Image result for mandaluyo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14323" y="7069565"/>
            <a:ext cx="4461935" cy="44619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andaluyo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958" y="7053401"/>
            <a:ext cx="6713872" cy="44781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hangrila plaza mandaluyo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4323" y="7053400"/>
            <a:ext cx="6923146" cy="459064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shangrila plaza mandaluyo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14323" y="12589475"/>
            <a:ext cx="6923146" cy="457576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ambana ng mga Alaala (Memorial Monume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8502" y="12856051"/>
            <a:ext cx="6336719" cy="475253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Dambana ng mga Alaala (Memorial Monumen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2696" y="12589474"/>
            <a:ext cx="9089231" cy="330697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trampoline park mandaluyo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6760" y="838425"/>
            <a:ext cx="5148584" cy="339608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trampoline park mandaluyo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3958" y="5355358"/>
            <a:ext cx="5148584" cy="339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60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srcRect l="15732" t="-363" r="20854" b="363"/>
          <a:stretch/>
        </p:blipFill>
        <p:spPr>
          <a:xfrm>
            <a:off x="12948221" y="7305410"/>
            <a:ext cx="3717043" cy="3907703"/>
          </a:xfrm>
          <a:prstGeom prst="rect">
            <a:avLst/>
          </a:prstGeom>
        </p:spPr>
      </p:pic>
      <p:pic>
        <p:nvPicPr>
          <p:cNvPr id="2054" name="Picture 6" descr="Image result for Fun Ranch"/>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363" r="23729" b="363"/>
          <a:stretch/>
        </p:blipFill>
        <p:spPr bwMode="auto">
          <a:xfrm>
            <a:off x="8007957" y="7305410"/>
            <a:ext cx="3706154" cy="39077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rotWithShape="1">
          <a:blip r:embed="rId4"/>
          <a:srcRect l="18782" r="15693"/>
          <a:stretch/>
        </p:blipFill>
        <p:spPr>
          <a:xfrm>
            <a:off x="15518229" y="1664309"/>
            <a:ext cx="3761475" cy="3838972"/>
          </a:xfrm>
          <a:prstGeom prst="rect">
            <a:avLst/>
          </a:prstGeom>
        </p:spPr>
      </p:pic>
      <p:pic>
        <p:nvPicPr>
          <p:cNvPr id="2052" name="Picture 4" descr="Image result for Rain Forest Park"/>
          <p:cNvPicPr>
            <a:picLocks noChangeAspect="1" noChangeArrowheads="1"/>
          </p:cNvPicPr>
          <p:nvPr/>
        </p:nvPicPr>
        <p:blipFill rotWithShape="1">
          <a:blip r:embed="rId5">
            <a:extLst>
              <a:ext uri="{28A0092B-C50C-407E-A947-70E740481C1C}">
                <a14:useLocalDpi xmlns:a14="http://schemas.microsoft.com/office/drawing/2010/main" val="0"/>
              </a:ext>
            </a:extLst>
          </a:blip>
          <a:srcRect l="16260" r="18970"/>
          <a:stretch/>
        </p:blipFill>
        <p:spPr bwMode="auto">
          <a:xfrm>
            <a:off x="10584607" y="1664309"/>
            <a:ext cx="3729758" cy="3838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https://i1.wp.com/www.traveling-up.com/wp-content/uploads/2017/11/ace-water-spa-pasig.jpg?resize=600%2C400"/>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23164" t="370" r="12214" b="-370"/>
          <a:stretch/>
        </p:blipFill>
        <p:spPr bwMode="auto">
          <a:xfrm>
            <a:off x="5685432" y="1601044"/>
            <a:ext cx="3720341" cy="38380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Ace Water </a:t>
            </a:r>
            <a:r>
              <a:rPr lang="en-PH" sz="2495" b="1" dirty="0">
                <a:solidFill>
                  <a:schemeClr val="bg1"/>
                </a:solidFill>
              </a:rPr>
              <a:t>S</a:t>
            </a:r>
            <a:r>
              <a:rPr lang="en-PH" sz="2495" b="1" dirty="0">
                <a:solidFill>
                  <a:schemeClr val="bg1"/>
                </a:solidFill>
              </a:rPr>
              <a:t>pa</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Rain Forest Park</a:t>
            </a:r>
            <a:endParaRPr lang="en-PH" sz="2495" b="1" dirty="0">
              <a:solidFill>
                <a:schemeClr val="bg1"/>
              </a:solidFill>
            </a:endParaRPr>
          </a:p>
        </p:txBody>
      </p:sp>
      <p:sp>
        <p:nvSpPr>
          <p:cNvPr id="16" name="Rectangle 15"/>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TextBox 17"/>
          <p:cNvSpPr txBox="1"/>
          <p:nvPr/>
        </p:nvSpPr>
        <p:spPr>
          <a:xfrm>
            <a:off x="15913135" y="3350429"/>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a:solidFill>
                  <a:schemeClr val="bg1"/>
                </a:solidFill>
              </a:rPr>
              <a:t>Ortigas</a:t>
            </a:r>
            <a:r>
              <a:rPr lang="en-PH" sz="2495" b="1" dirty="0">
                <a:solidFill>
                  <a:schemeClr val="bg1"/>
                </a:solidFill>
              </a:rPr>
              <a:t> Center</a:t>
            </a:r>
            <a:endParaRPr lang="en-PH" sz="2495" b="1" dirty="0">
              <a:solidFill>
                <a:schemeClr val="bg1"/>
              </a:solidFill>
            </a:endParaRPr>
          </a:p>
        </p:txBody>
      </p:sp>
      <p:sp>
        <p:nvSpPr>
          <p:cNvPr id="19" name="Rectangle 18"/>
          <p:cNvSpPr/>
          <p:nvPr/>
        </p:nvSpPr>
        <p:spPr>
          <a:xfrm>
            <a:off x="7561482" y="7087440"/>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8949386" y="11544730"/>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2" name="Rectangle 21"/>
          <p:cNvSpPr/>
          <p:nvPr/>
        </p:nvSpPr>
        <p:spPr>
          <a:xfrm>
            <a:off x="12521096" y="7087440"/>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3" name="TextBox 22"/>
          <p:cNvSpPr txBox="1"/>
          <p:nvPr/>
        </p:nvSpPr>
        <p:spPr>
          <a:xfrm>
            <a:off x="13909001" y="11544730"/>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4" name="TextBox 23"/>
          <p:cNvSpPr txBox="1"/>
          <p:nvPr/>
        </p:nvSpPr>
        <p:spPr>
          <a:xfrm>
            <a:off x="13314745" y="9043617"/>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Ark </a:t>
            </a:r>
            <a:r>
              <a:rPr lang="en-PH" sz="2495" b="1" dirty="0" err="1">
                <a:solidFill>
                  <a:schemeClr val="bg1"/>
                </a:solidFill>
              </a:rPr>
              <a:t>Avilon</a:t>
            </a:r>
            <a:r>
              <a:rPr lang="en-PH" sz="2495" b="1" dirty="0">
                <a:solidFill>
                  <a:schemeClr val="bg1"/>
                </a:solidFill>
              </a:rPr>
              <a:t> Zoo</a:t>
            </a:r>
            <a:endParaRPr lang="en-PH" sz="2495" b="1" dirty="0">
              <a:solidFill>
                <a:schemeClr val="bg1"/>
              </a:solidFill>
            </a:endParaRPr>
          </a:p>
        </p:txBody>
      </p:sp>
      <p:sp>
        <p:nvSpPr>
          <p:cNvPr id="28" name="TextBox 27"/>
          <p:cNvSpPr txBox="1"/>
          <p:nvPr/>
        </p:nvSpPr>
        <p:spPr>
          <a:xfrm>
            <a:off x="8313732" y="9043617"/>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Fun Ranch</a:t>
            </a:r>
            <a:endParaRPr lang="en-PH" sz="2495" b="1" dirty="0">
              <a:solidFill>
                <a:schemeClr val="bg1"/>
              </a:solidFill>
            </a:endParaRPr>
          </a:p>
        </p:txBody>
      </p:sp>
      <p:pic>
        <p:nvPicPr>
          <p:cNvPr id="2056" name="Picture 8" descr="Image result for ace water sp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9704" y="7585117"/>
            <a:ext cx="6722863" cy="44654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ce water sp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35815" y="2602028"/>
            <a:ext cx="6722863" cy="448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938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ain Forest 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767" y="2695790"/>
            <a:ext cx="7717896" cy="69885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ain Forest P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414" y="2695789"/>
            <a:ext cx="12450534" cy="69918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ain Forest P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767" y="10032522"/>
            <a:ext cx="10390453" cy="698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973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The Mind Museum&quot;"/>
          <p:cNvPicPr>
            <a:picLocks noChangeAspect="1" noChangeArrowheads="1"/>
          </p:cNvPicPr>
          <p:nvPr/>
        </p:nvPicPr>
        <p:blipFill rotWithShape="1">
          <a:blip r:embed="rId2">
            <a:extLst>
              <a:ext uri="{28A0092B-C50C-407E-A947-70E740481C1C}">
                <a14:useLocalDpi xmlns:a14="http://schemas.microsoft.com/office/drawing/2010/main" val="0"/>
              </a:ext>
            </a:extLst>
          </a:blip>
          <a:srcRect l="33649" t="391" r="2067" b="-391"/>
          <a:stretch/>
        </p:blipFill>
        <p:spPr bwMode="auto">
          <a:xfrm>
            <a:off x="15518230" y="7395291"/>
            <a:ext cx="3718239" cy="38590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content.fmnl4-1.fna.fbcdn.net/v/t1.0-0/s552x414/13043740_10154052489319526_5099115583984911046_n.jpg?_nc_cat=103&amp;_nc_oc=AQloSFI-EyctrkMCXCNtonyl7AHNZd-xgzqcEL0CS7OWhCWvBOg3PJ0tF9Q_ptl4BK4&amp;_nc_ht=scontent.fmnl4-1.fna&amp;oh=932105fd9da388bc6de1d665553984a8&amp;oe=5E4E3030"/>
          <p:cNvPicPr>
            <a:picLocks noChangeAspect="1" noChangeArrowheads="1"/>
          </p:cNvPicPr>
          <p:nvPr/>
        </p:nvPicPr>
        <p:blipFill rotWithShape="1">
          <a:blip r:embed="rId3">
            <a:extLst>
              <a:ext uri="{28A0092B-C50C-407E-A947-70E740481C1C}">
                <a14:useLocalDpi xmlns:a14="http://schemas.microsoft.com/office/drawing/2010/main" val="0"/>
              </a:ext>
            </a:extLst>
          </a:blip>
          <a:srcRect l="23139" r="30842"/>
          <a:stretch/>
        </p:blipFill>
        <p:spPr bwMode="auto">
          <a:xfrm>
            <a:off x="10636636" y="7395291"/>
            <a:ext cx="3741682" cy="38590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uestra Señora de Gracia Church&quot;"/>
          <p:cNvPicPr>
            <a:picLocks noChangeAspect="1" noChangeArrowheads="1"/>
          </p:cNvPicPr>
          <p:nvPr/>
        </p:nvPicPr>
        <p:blipFill rotWithShape="1">
          <a:blip r:embed="rId4">
            <a:extLst>
              <a:ext uri="{28A0092B-C50C-407E-A947-70E740481C1C}">
                <a14:useLocalDpi xmlns:a14="http://schemas.microsoft.com/office/drawing/2010/main" val="0"/>
              </a:ext>
            </a:extLst>
          </a:blip>
          <a:srcRect l="14227" t="386" r="21835" b="-386"/>
          <a:stretch/>
        </p:blipFill>
        <p:spPr bwMode="auto">
          <a:xfrm>
            <a:off x="5685431" y="7395291"/>
            <a:ext cx="3729123" cy="38590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eenbelt park&quot;"/>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14710" t="1" r="12199" b="-1"/>
          <a:stretch/>
        </p:blipFill>
        <p:spPr bwMode="auto">
          <a:xfrm>
            <a:off x="15518229" y="1664308"/>
            <a:ext cx="3748415" cy="3846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imer.com.ph/travel/wp-content/uploads/sites/6/2017/10/1-1.jpg"/>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14060" r="13182"/>
          <a:stretch/>
        </p:blipFill>
        <p:spPr bwMode="auto">
          <a:xfrm>
            <a:off x="10570419" y="1664308"/>
            <a:ext cx="3747549" cy="37614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yala Museum&quot;"/>
          <p:cNvPicPr>
            <a:picLocks noChangeAspect="1" noChangeArrowheads="1"/>
          </p:cNvPicPr>
          <p:nvPr/>
        </p:nvPicPr>
        <p:blipFill rotWithShape="1">
          <a:blip r:embed="rId9">
            <a:extLst>
              <a:ext uri="{28A0092B-C50C-407E-A947-70E740481C1C}">
                <a14:useLocalDpi xmlns:a14="http://schemas.microsoft.com/office/drawing/2010/main" val="0"/>
              </a:ext>
            </a:extLst>
          </a:blip>
          <a:srcRect l="27475"/>
          <a:stretch/>
        </p:blipFill>
        <p:spPr bwMode="auto">
          <a:xfrm>
            <a:off x="5672872" y="1664309"/>
            <a:ext cx="3754348" cy="37614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Ayala Museum</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Salcedo Market</a:t>
            </a:r>
            <a:endParaRPr lang="en-PH" sz="2495" b="1" dirty="0">
              <a:solidFill>
                <a:schemeClr val="bg1"/>
              </a:solidFill>
            </a:endParaRPr>
          </a:p>
        </p:txBody>
      </p:sp>
      <p:sp>
        <p:nvSpPr>
          <p:cNvPr id="16" name="Rectangle 15"/>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TextBox 17"/>
          <p:cNvSpPr txBox="1"/>
          <p:nvPr/>
        </p:nvSpPr>
        <p:spPr>
          <a:xfrm>
            <a:off x="15913135" y="3350429"/>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Greenbelt Park</a:t>
            </a:r>
            <a:endParaRPr lang="en-PH" sz="2495" b="1" dirty="0">
              <a:solidFill>
                <a:schemeClr val="bg1"/>
              </a:solidFill>
            </a:endParaRPr>
          </a:p>
        </p:txBody>
      </p:sp>
      <p:sp>
        <p:nvSpPr>
          <p:cNvPr id="19" name="Rectangle 18"/>
          <p:cNvSpPr/>
          <p:nvPr/>
        </p:nvSpPr>
        <p:spPr>
          <a:xfrm>
            <a:off x="5238957"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6626861"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2" name="Rectangle 21"/>
          <p:cNvSpPr/>
          <p:nvPr/>
        </p:nvSpPr>
        <p:spPr>
          <a:xfrm>
            <a:off x="10198571"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3" name="TextBox 22"/>
          <p:cNvSpPr txBox="1"/>
          <p:nvPr/>
        </p:nvSpPr>
        <p:spPr>
          <a:xfrm>
            <a:off x="11586476"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4" name="TextBox 23"/>
          <p:cNvSpPr txBox="1"/>
          <p:nvPr/>
        </p:nvSpPr>
        <p:spPr>
          <a:xfrm>
            <a:off x="11538624" y="9080457"/>
            <a:ext cx="1937704"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B-Side</a:t>
            </a:r>
            <a:endParaRPr lang="en-PH" sz="2495" b="1" dirty="0">
              <a:solidFill>
                <a:schemeClr val="bg1"/>
              </a:solidFill>
            </a:endParaRPr>
          </a:p>
        </p:txBody>
      </p:sp>
      <p:sp>
        <p:nvSpPr>
          <p:cNvPr id="25" name="Rectangle 24"/>
          <p:cNvSpPr/>
          <p:nvPr/>
        </p:nvSpPr>
        <p:spPr>
          <a:xfrm>
            <a:off x="15119486"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6" name="TextBox 25"/>
          <p:cNvSpPr txBox="1"/>
          <p:nvPr/>
        </p:nvSpPr>
        <p:spPr>
          <a:xfrm>
            <a:off x="16507390"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7" name="TextBox 26"/>
          <p:cNvSpPr txBox="1"/>
          <p:nvPr/>
        </p:nvSpPr>
        <p:spPr>
          <a:xfrm>
            <a:off x="16251661" y="9080457"/>
            <a:ext cx="2357722"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Mind Museum</a:t>
            </a:r>
            <a:endParaRPr lang="en-PH" sz="2495" b="1" dirty="0">
              <a:solidFill>
                <a:schemeClr val="bg1"/>
              </a:solidFill>
            </a:endParaRPr>
          </a:p>
        </p:txBody>
      </p:sp>
      <p:sp>
        <p:nvSpPr>
          <p:cNvPr id="28" name="TextBox 27"/>
          <p:cNvSpPr txBox="1"/>
          <p:nvPr/>
        </p:nvSpPr>
        <p:spPr>
          <a:xfrm>
            <a:off x="5991207" y="8892932"/>
            <a:ext cx="3034775" cy="89420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s-ES" sz="2495" b="1">
                <a:solidFill>
                  <a:schemeClr val="bg1"/>
                </a:solidFill>
              </a:rPr>
              <a:t>Nuestra Señora de Gracia Church</a:t>
            </a:r>
            <a:endParaRPr lang="en-PH" sz="2495" b="1" dirty="0">
              <a:solidFill>
                <a:schemeClr val="bg1"/>
              </a:solidFill>
            </a:endParaRPr>
          </a:p>
        </p:txBody>
      </p:sp>
    </p:spTree>
    <p:extLst>
      <p:ext uri="{BB962C8B-B14F-4D97-AF65-F5344CB8AC3E}">
        <p14:creationId xmlns:p14="http://schemas.microsoft.com/office/powerpoint/2010/main" val="3049520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yala Museum, Makat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586" y="1688470"/>
            <a:ext cx="10367614" cy="696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30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mage result for Lakbay Museo&quot;"/>
          <p:cNvPicPr>
            <a:picLocks noChangeAspect="1" noChangeArrowheads="1"/>
          </p:cNvPicPr>
          <p:nvPr/>
        </p:nvPicPr>
        <p:blipFill rotWithShape="1">
          <a:blip r:embed="rId2">
            <a:extLst>
              <a:ext uri="{28A0092B-C50C-407E-A947-70E740481C1C}">
                <a14:useLocalDpi xmlns:a14="http://schemas.microsoft.com/office/drawing/2010/main" val="0"/>
              </a:ext>
            </a:extLst>
          </a:blip>
          <a:srcRect l="20471" r="19617"/>
          <a:stretch/>
        </p:blipFill>
        <p:spPr bwMode="auto">
          <a:xfrm>
            <a:off x="15554325" y="7384807"/>
            <a:ext cx="3695700" cy="39286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DreamPlay&quot;"/>
          <p:cNvPicPr>
            <a:picLocks noChangeAspect="1" noChangeArrowheads="1"/>
          </p:cNvPicPr>
          <p:nvPr/>
        </p:nvPicPr>
        <p:blipFill rotWithShape="1">
          <a:blip r:embed="rId3">
            <a:extLst>
              <a:ext uri="{28A0092B-C50C-407E-A947-70E740481C1C}">
                <a14:useLocalDpi xmlns:a14="http://schemas.microsoft.com/office/drawing/2010/main" val="0"/>
              </a:ext>
            </a:extLst>
          </a:blip>
          <a:srcRect t="-1" r="37385" b="137"/>
          <a:stretch/>
        </p:blipFill>
        <p:spPr bwMode="auto">
          <a:xfrm>
            <a:off x="10625696" y="7346684"/>
            <a:ext cx="3709430" cy="39023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kada Manila&quot;"/>
          <p:cNvPicPr>
            <a:picLocks noChangeAspect="1" noChangeArrowheads="1"/>
          </p:cNvPicPr>
          <p:nvPr/>
        </p:nvPicPr>
        <p:blipFill rotWithShape="1">
          <a:blip r:embed="rId4">
            <a:extLst>
              <a:ext uri="{28A0092B-C50C-407E-A947-70E740481C1C}">
                <a14:useLocalDpi xmlns:a14="http://schemas.microsoft.com/office/drawing/2010/main" val="0"/>
              </a:ext>
            </a:extLst>
          </a:blip>
          <a:srcRect l="41289" r="10335"/>
          <a:stretch/>
        </p:blipFill>
        <p:spPr bwMode="auto">
          <a:xfrm>
            <a:off x="5691186" y="7395290"/>
            <a:ext cx="3738564" cy="38590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scontent.fmnl4-1.fna.fbcdn.net/v/t1.0-0/p552x414/10172826_639613446123946_4813847335431495563_n.jpg?_nc_cat=103&amp;_nc_oc=AQn2Xy9XFMBAY4Y2iHrFIMdaonnepvDg6NR0e56fIKtq0es032oExnjgbjh93k8ukDk&amp;_nc_ht=scontent.fmnl4-1.fna&amp;oh=a31325499dd0b5105cd3b91a3697ebdd&amp;oe=5E57DF88"/>
          <p:cNvPicPr>
            <a:picLocks noChangeAspect="1" noChangeArrowheads="1"/>
          </p:cNvPicPr>
          <p:nvPr/>
        </p:nvPicPr>
        <p:blipFill rotWithShape="1">
          <a:blip r:embed="rId5">
            <a:extLst>
              <a:ext uri="{28A0092B-C50C-407E-A947-70E740481C1C}">
                <a14:useLocalDpi xmlns:a14="http://schemas.microsoft.com/office/drawing/2010/main" val="0"/>
              </a:ext>
            </a:extLst>
          </a:blip>
          <a:srcRect l="12854" r="13972"/>
          <a:stretch/>
        </p:blipFill>
        <p:spPr bwMode="auto">
          <a:xfrm>
            <a:off x="15518229" y="1664309"/>
            <a:ext cx="3741321" cy="38346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he Dessert Museum&quot;"/>
          <p:cNvPicPr>
            <a:picLocks noChangeAspect="1" noChangeArrowheads="1"/>
          </p:cNvPicPr>
          <p:nvPr/>
        </p:nvPicPr>
        <p:blipFill rotWithShape="1">
          <a:blip r:embed="rId6">
            <a:extLst>
              <a:ext uri="{28A0092B-C50C-407E-A947-70E740481C1C}">
                <a14:useLocalDpi xmlns:a14="http://schemas.microsoft.com/office/drawing/2010/main" val="0"/>
              </a:ext>
            </a:extLst>
          </a:blip>
          <a:srcRect l="17075" t="-497" r="17571" b="497"/>
          <a:stretch/>
        </p:blipFill>
        <p:spPr bwMode="auto">
          <a:xfrm>
            <a:off x="10570421" y="1664310"/>
            <a:ext cx="3755180" cy="38306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all of asia&quot;"/>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4223" t="247" r="63424" b="-247"/>
          <a:stretch/>
        </p:blipFill>
        <p:spPr bwMode="auto">
          <a:xfrm>
            <a:off x="5676899" y="1601044"/>
            <a:ext cx="3743325" cy="38521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Mall of Asia</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292511"/>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Desert Museum</a:t>
            </a:r>
            <a:endParaRPr lang="en-PH" sz="2495" b="1" dirty="0">
              <a:solidFill>
                <a:schemeClr val="bg1"/>
              </a:solidFill>
            </a:endParaRPr>
          </a:p>
        </p:txBody>
      </p:sp>
      <p:sp>
        <p:nvSpPr>
          <p:cNvPr id="16" name="Rectangle 15"/>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TextBox 17"/>
          <p:cNvSpPr txBox="1"/>
          <p:nvPr/>
        </p:nvSpPr>
        <p:spPr>
          <a:xfrm>
            <a:off x="15913135" y="3350429"/>
            <a:ext cx="3034775" cy="860235"/>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Airforce</a:t>
            </a:r>
            <a:r>
              <a:rPr lang="en-PH" sz="2495" b="1" dirty="0" smtClean="0">
                <a:solidFill>
                  <a:schemeClr val="bg1"/>
                </a:solidFill>
              </a:rPr>
              <a:t> Aerospace Museum</a:t>
            </a:r>
            <a:endParaRPr lang="en-PH" sz="2495" b="1" dirty="0">
              <a:solidFill>
                <a:schemeClr val="bg1"/>
              </a:solidFill>
            </a:endParaRPr>
          </a:p>
        </p:txBody>
      </p:sp>
      <p:sp>
        <p:nvSpPr>
          <p:cNvPr id="19" name="Rectangle 18"/>
          <p:cNvSpPr/>
          <p:nvPr/>
        </p:nvSpPr>
        <p:spPr>
          <a:xfrm>
            <a:off x="5238957"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6626861"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2" name="Rectangle 21"/>
          <p:cNvSpPr/>
          <p:nvPr/>
        </p:nvSpPr>
        <p:spPr>
          <a:xfrm>
            <a:off x="10198571"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3" name="TextBox 22"/>
          <p:cNvSpPr txBox="1"/>
          <p:nvPr/>
        </p:nvSpPr>
        <p:spPr>
          <a:xfrm>
            <a:off x="11586476"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4" name="TextBox 23"/>
          <p:cNvSpPr txBox="1"/>
          <p:nvPr/>
        </p:nvSpPr>
        <p:spPr>
          <a:xfrm>
            <a:off x="11242667" y="9077291"/>
            <a:ext cx="2495180"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Dream Play</a:t>
            </a:r>
            <a:endParaRPr lang="en-PH" sz="2495" b="1" dirty="0">
              <a:solidFill>
                <a:schemeClr val="bg1"/>
              </a:solidFill>
            </a:endParaRPr>
          </a:p>
        </p:txBody>
      </p:sp>
      <p:sp>
        <p:nvSpPr>
          <p:cNvPr id="25" name="Rectangle 24"/>
          <p:cNvSpPr/>
          <p:nvPr/>
        </p:nvSpPr>
        <p:spPr>
          <a:xfrm>
            <a:off x="15119486" y="7128713"/>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6" name="TextBox 25"/>
          <p:cNvSpPr txBox="1"/>
          <p:nvPr/>
        </p:nvSpPr>
        <p:spPr>
          <a:xfrm>
            <a:off x="16507390" y="11586003"/>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8" name="TextBox 27"/>
          <p:cNvSpPr txBox="1"/>
          <p:nvPr/>
        </p:nvSpPr>
        <p:spPr>
          <a:xfrm>
            <a:off x="6543665" y="9084890"/>
            <a:ext cx="1929857"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Okada</a:t>
            </a:r>
            <a:endParaRPr lang="en-PH" sz="2495" b="1" dirty="0">
              <a:solidFill>
                <a:schemeClr val="bg1"/>
              </a:solidFill>
            </a:endParaRPr>
          </a:p>
        </p:txBody>
      </p:sp>
    </p:spTree>
    <p:extLst>
      <p:ext uri="{BB962C8B-B14F-4D97-AF65-F5344CB8AC3E}">
        <p14:creationId xmlns:p14="http://schemas.microsoft.com/office/powerpoint/2010/main" val="19477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556031" y="971345"/>
            <a:ext cx="9960530" cy="9980333"/>
          </a:xfrm>
          <a:prstGeom prst="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5167" y="3149594"/>
            <a:ext cx="6182793" cy="6182793"/>
          </a:xfrm>
          <a:prstGeom prst="rect">
            <a:avLst/>
          </a:prstGeom>
        </p:spPr>
      </p:pic>
      <p:sp>
        <p:nvSpPr>
          <p:cNvPr id="9" name="TextBox 8"/>
          <p:cNvSpPr txBox="1"/>
          <p:nvPr/>
        </p:nvSpPr>
        <p:spPr>
          <a:xfrm>
            <a:off x="11556031" y="1793961"/>
            <a:ext cx="6696920" cy="8891921"/>
          </a:xfrm>
          <a:prstGeom prst="rect">
            <a:avLst/>
          </a:prstGeom>
          <a:noFill/>
        </p:spPr>
        <p:txBody>
          <a:bodyPr wrap="square" rtlCol="0">
            <a:spAutoFit/>
          </a:bodyPr>
          <a:lstStyle/>
          <a:p>
            <a:pPr algn="r" fontAlgn="base"/>
            <a:r>
              <a:rPr lang="en-US" sz="2599" dirty="0">
                <a:latin typeface="SimSun-ExtB" panose="02010609060101010101" pitchFamily="49" charset="-122"/>
                <a:ea typeface="SimSun-ExtB" panose="02010609060101010101" pitchFamily="49" charset="-122"/>
              </a:rPr>
              <a:t>This plot of land was dedicated as a cemetery in 1884 and is now 130 acres of ancient tombstones. La Loma Cemetery has been a holy ground for catholic burials since the Spanish occupation.</a:t>
            </a:r>
          </a:p>
          <a:p>
            <a:pPr algn="r" fontAlgn="base"/>
            <a:endParaRPr lang="en-US" sz="2599" dirty="0">
              <a:latin typeface="SimSun-ExtB" panose="02010609060101010101" pitchFamily="49" charset="-122"/>
              <a:ea typeface="SimSun-ExtB" panose="02010609060101010101" pitchFamily="49" charset="-122"/>
            </a:endParaRPr>
          </a:p>
          <a:p>
            <a:pPr algn="r" fontAlgn="base"/>
            <a:r>
              <a:rPr lang="en-US" sz="2599" dirty="0">
                <a:latin typeface="SimSun-ExtB" panose="02010609060101010101" pitchFamily="49" charset="-122"/>
                <a:ea typeface="SimSun-ExtB" panose="02010609060101010101" pitchFamily="49" charset="-122"/>
              </a:rPr>
              <a:t>While most of the city was destroyed or compromised during the Battle of Manilla in 1945, La Loma Cemetery was one of the few areas that escaped the warpath. This sets La Loma Cemetery apart from much of the city as it carries some of the oldest heritage and artifacts for native people in Caloocan.</a:t>
            </a:r>
          </a:p>
          <a:p>
            <a:pPr algn="r" fontAlgn="base"/>
            <a:endParaRPr lang="en-US" sz="2599" dirty="0">
              <a:latin typeface="SimSun-ExtB" panose="02010609060101010101" pitchFamily="49" charset="-122"/>
              <a:ea typeface="SimSun-ExtB" panose="02010609060101010101" pitchFamily="49" charset="-122"/>
            </a:endParaRPr>
          </a:p>
          <a:p>
            <a:pPr algn="r" fontAlgn="base"/>
            <a:r>
              <a:rPr lang="en-US" sz="2599" dirty="0">
                <a:latin typeface="SimSun-ExtB" panose="02010609060101010101" pitchFamily="49" charset="-122"/>
                <a:ea typeface="SimSun-ExtB" panose="02010609060101010101" pitchFamily="49" charset="-122"/>
              </a:rPr>
              <a:t>Wander around the cemetery, respectfully reading the tombstones belonging to people born in the early 1800s. It’s spooky and fascinating at the same time.</a:t>
            </a:r>
          </a:p>
          <a:p>
            <a:pPr algn="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897098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descr="https://taciturnadventure.com/wp-content/uploads/2019/03/corridor.png"/>
          <p:cNvPicPr>
            <a:picLocks noChangeAspect="1" noChangeArrowheads="1"/>
          </p:cNvPicPr>
          <p:nvPr/>
        </p:nvPicPr>
        <p:blipFill rotWithShape="1">
          <a:blip r:embed="rId2">
            <a:extLst>
              <a:ext uri="{28A0092B-C50C-407E-A947-70E740481C1C}">
                <a14:useLocalDpi xmlns:a14="http://schemas.microsoft.com/office/drawing/2010/main" val="0"/>
              </a:ext>
            </a:extLst>
          </a:blip>
          <a:srcRect l="27670" r="8756"/>
          <a:stretch/>
        </p:blipFill>
        <p:spPr bwMode="auto">
          <a:xfrm>
            <a:off x="15518230" y="1663509"/>
            <a:ext cx="3734970" cy="376483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taciturnadventure.com/wp-content/uploads/2019/03/sarao.png"/>
          <p:cNvPicPr>
            <a:picLocks noChangeAspect="1" noChangeArrowheads="1"/>
          </p:cNvPicPr>
          <p:nvPr/>
        </p:nvPicPr>
        <p:blipFill rotWithShape="1">
          <a:blip r:embed="rId3">
            <a:extLst>
              <a:ext uri="{28A0092B-C50C-407E-A947-70E740481C1C}">
                <a14:useLocalDpi xmlns:a14="http://schemas.microsoft.com/office/drawing/2010/main" val="0"/>
              </a:ext>
            </a:extLst>
          </a:blip>
          <a:srcRect l="2810" t="-337" r="33420" b="337"/>
          <a:stretch/>
        </p:blipFill>
        <p:spPr bwMode="auto">
          <a:xfrm>
            <a:off x="10566400" y="1663509"/>
            <a:ext cx="3746500" cy="376483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taciturnadventure.com/wp-content/uploads/2019/03/salt-industry.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87" r="1335"/>
          <a:stretch/>
        </p:blipFill>
        <p:spPr bwMode="auto">
          <a:xfrm>
            <a:off x="5703881" y="1615556"/>
            <a:ext cx="3711374" cy="38127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34" name="TextBox 33"/>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5" name="TextBox 34"/>
          <p:cNvSpPr txBox="1"/>
          <p:nvPr/>
        </p:nvSpPr>
        <p:spPr>
          <a:xfrm>
            <a:off x="6039893" y="3091832"/>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Salt Industry</a:t>
            </a:r>
            <a:endParaRPr lang="en-PH" sz="2495" b="1" dirty="0">
              <a:solidFill>
                <a:schemeClr val="bg1"/>
              </a:solidFill>
            </a:endParaRPr>
          </a:p>
        </p:txBody>
      </p:sp>
      <p:sp>
        <p:nvSpPr>
          <p:cNvPr id="36" name="Rectangle 35"/>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37" name="TextBox 36"/>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38" name="TextBox 37"/>
          <p:cNvSpPr txBox="1"/>
          <p:nvPr/>
        </p:nvSpPr>
        <p:spPr>
          <a:xfrm>
            <a:off x="11156968" y="3091832"/>
            <a:ext cx="2565364" cy="860235"/>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Sarao</a:t>
            </a:r>
            <a:r>
              <a:rPr lang="en-PH" sz="2495" b="1" dirty="0" smtClean="0">
                <a:solidFill>
                  <a:schemeClr val="bg1"/>
                </a:solidFill>
              </a:rPr>
              <a:t> </a:t>
            </a:r>
            <a:r>
              <a:rPr lang="en-PH" sz="2495" b="1" dirty="0" err="1" smtClean="0">
                <a:solidFill>
                  <a:schemeClr val="bg1"/>
                </a:solidFill>
              </a:rPr>
              <a:t>Jeepney</a:t>
            </a:r>
            <a:r>
              <a:rPr lang="en-PH" sz="2495" b="1" dirty="0" smtClean="0">
                <a:solidFill>
                  <a:schemeClr val="bg1"/>
                </a:solidFill>
              </a:rPr>
              <a:t> Factory</a:t>
            </a:r>
            <a:endParaRPr lang="en-PH" sz="2495" b="1" dirty="0">
              <a:solidFill>
                <a:schemeClr val="bg1"/>
              </a:solidFill>
            </a:endParaRPr>
          </a:p>
        </p:txBody>
      </p:sp>
      <p:sp>
        <p:nvSpPr>
          <p:cNvPr id="39" name="Rectangle 38"/>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40" name="TextBox 39"/>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41" name="TextBox 40"/>
          <p:cNvSpPr txBox="1"/>
          <p:nvPr/>
        </p:nvSpPr>
        <p:spPr>
          <a:xfrm>
            <a:off x="15913135" y="3350429"/>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Historical Corridor</a:t>
            </a:r>
            <a:endParaRPr lang="en-PH" sz="2495" b="1" dirty="0">
              <a:solidFill>
                <a:schemeClr val="bg1"/>
              </a:solidFill>
            </a:endParaRPr>
          </a:p>
        </p:txBody>
      </p:sp>
    </p:spTree>
    <p:extLst>
      <p:ext uri="{BB962C8B-B14F-4D97-AF65-F5344CB8AC3E}">
        <p14:creationId xmlns:p14="http://schemas.microsoft.com/office/powerpoint/2010/main" val="2834150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Image result for Libingan ng mga Bayani&quot;"/>
          <p:cNvPicPr>
            <a:picLocks noChangeAspect="1" noChangeArrowheads="1"/>
          </p:cNvPicPr>
          <p:nvPr/>
        </p:nvPicPr>
        <p:blipFill rotWithShape="1">
          <a:blip r:embed="rId2">
            <a:extLst>
              <a:ext uri="{28A0092B-C50C-407E-A947-70E740481C1C}">
                <a14:useLocalDpi xmlns:a14="http://schemas.microsoft.com/office/drawing/2010/main" val="0"/>
              </a:ext>
            </a:extLst>
          </a:blip>
          <a:srcRect l="9881" r="26418"/>
          <a:stretch/>
        </p:blipFill>
        <p:spPr bwMode="auto">
          <a:xfrm>
            <a:off x="20511981" y="1600291"/>
            <a:ext cx="3743100" cy="38971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floating restaurant in taguig&quot;"/>
          <p:cNvPicPr>
            <a:picLocks noChangeAspect="1" noChangeArrowheads="1"/>
          </p:cNvPicPr>
          <p:nvPr/>
        </p:nvPicPr>
        <p:blipFill rotWithShape="1">
          <a:blip r:embed="rId3">
            <a:extLst>
              <a:ext uri="{28A0092B-C50C-407E-A947-70E740481C1C}">
                <a14:useLocalDpi xmlns:a14="http://schemas.microsoft.com/office/drawing/2010/main" val="0"/>
              </a:ext>
            </a:extLst>
          </a:blip>
          <a:srcRect l="6324" r="19866"/>
          <a:stretch/>
        </p:blipFill>
        <p:spPr bwMode="auto">
          <a:xfrm>
            <a:off x="15518229" y="1664309"/>
            <a:ext cx="3727714" cy="37877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gc taguig&quot;"/>
          <p:cNvPicPr>
            <a:picLocks noChangeAspect="1" noChangeArrowheads="1"/>
          </p:cNvPicPr>
          <p:nvPr/>
        </p:nvPicPr>
        <p:blipFill rotWithShape="1">
          <a:blip r:embed="rId4">
            <a:extLst>
              <a:ext uri="{28A0092B-C50C-407E-A947-70E740481C1C}">
                <a14:useLocalDpi xmlns:a14="http://schemas.microsoft.com/office/drawing/2010/main" val="0"/>
              </a:ext>
            </a:extLst>
          </a:blip>
          <a:srcRect l="18416" t="-383" r="7715" b="383"/>
          <a:stretch/>
        </p:blipFill>
        <p:spPr bwMode="auto">
          <a:xfrm>
            <a:off x="10570421" y="1664309"/>
            <a:ext cx="3726150" cy="378776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bgc taguig&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95" t="-377" r="25525" b="377"/>
          <a:stretch/>
        </p:blipFill>
        <p:spPr bwMode="auto">
          <a:xfrm>
            <a:off x="5676900" y="1601044"/>
            <a:ext cx="3742871" cy="3851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032605"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Bonifacio</a:t>
            </a:r>
            <a:r>
              <a:rPr lang="en-PH" sz="2495" b="1" dirty="0">
                <a:solidFill>
                  <a:schemeClr val="bg1"/>
                </a:solidFill>
              </a:rPr>
              <a:t> </a:t>
            </a:r>
            <a:r>
              <a:rPr lang="en-PH" sz="2495" b="1" dirty="0" smtClean="0">
                <a:solidFill>
                  <a:schemeClr val="bg1"/>
                </a:solidFill>
              </a:rPr>
              <a:t>Global City</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0972870" y="3484468"/>
            <a:ext cx="3034775"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Venice Grand Canal</a:t>
            </a:r>
            <a:endParaRPr lang="en-PH" sz="2495" b="1" dirty="0">
              <a:solidFill>
                <a:schemeClr val="bg1"/>
              </a:solidFill>
            </a:endParaRPr>
          </a:p>
        </p:txBody>
      </p:sp>
      <p:sp>
        <p:nvSpPr>
          <p:cNvPr id="16" name="Rectangle 15"/>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TextBox 17"/>
          <p:cNvSpPr txBox="1"/>
          <p:nvPr/>
        </p:nvSpPr>
        <p:spPr>
          <a:xfrm>
            <a:off x="15913135" y="3350429"/>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Mercado Del </a:t>
            </a:r>
            <a:r>
              <a:rPr lang="en-PH" sz="2495" b="1" dirty="0" err="1" smtClean="0">
                <a:solidFill>
                  <a:schemeClr val="bg1"/>
                </a:solidFill>
              </a:rPr>
              <a:t>Lagro</a:t>
            </a:r>
            <a:endParaRPr lang="en-PH" sz="2495" b="1" dirty="0">
              <a:solidFill>
                <a:schemeClr val="bg1"/>
              </a:solidFill>
            </a:endParaRPr>
          </a:p>
        </p:txBody>
      </p:sp>
      <p:sp>
        <p:nvSpPr>
          <p:cNvPr id="19" name="Rectangle 18"/>
          <p:cNvSpPr/>
          <p:nvPr/>
        </p:nvSpPr>
        <p:spPr>
          <a:xfrm>
            <a:off x="20059751" y="1344196"/>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21447655" y="580148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6" name="TextBox 25"/>
          <p:cNvSpPr txBox="1"/>
          <p:nvPr/>
        </p:nvSpPr>
        <p:spPr>
          <a:xfrm>
            <a:off x="21080748" y="3298636"/>
            <a:ext cx="2807426" cy="860235"/>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Libingan</a:t>
            </a:r>
            <a:r>
              <a:rPr lang="en-PH" sz="2495" b="1" dirty="0" smtClean="0">
                <a:solidFill>
                  <a:schemeClr val="bg1"/>
                </a:solidFill>
              </a:rPr>
              <a:t> ng </a:t>
            </a:r>
            <a:r>
              <a:rPr lang="en-PH" sz="2495" b="1" dirty="0" err="1" smtClean="0">
                <a:solidFill>
                  <a:schemeClr val="bg1"/>
                </a:solidFill>
              </a:rPr>
              <a:t>mga</a:t>
            </a:r>
            <a:r>
              <a:rPr lang="en-PH" sz="2495" b="1" dirty="0" smtClean="0">
                <a:solidFill>
                  <a:schemeClr val="bg1"/>
                </a:solidFill>
              </a:rPr>
              <a:t> </a:t>
            </a:r>
            <a:r>
              <a:rPr lang="en-PH" sz="2495" b="1" dirty="0" err="1" smtClean="0">
                <a:solidFill>
                  <a:schemeClr val="bg1"/>
                </a:solidFill>
              </a:rPr>
              <a:t>Bayani</a:t>
            </a:r>
            <a:endParaRPr lang="en-PH" sz="2495" b="1" dirty="0">
              <a:solidFill>
                <a:schemeClr val="bg1"/>
              </a:solidFill>
            </a:endParaRPr>
          </a:p>
        </p:txBody>
      </p:sp>
    </p:spTree>
    <p:extLst>
      <p:ext uri="{BB962C8B-B14F-4D97-AF65-F5344CB8AC3E}">
        <p14:creationId xmlns:p14="http://schemas.microsoft.com/office/powerpoint/2010/main" val="3734468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Image result for Solaire Resort and Casino&quot;"/>
          <p:cNvPicPr>
            <a:picLocks noChangeAspect="1" noChangeArrowheads="1"/>
          </p:cNvPicPr>
          <p:nvPr/>
        </p:nvPicPr>
        <p:blipFill rotWithShape="1">
          <a:blip r:embed="rId2">
            <a:extLst>
              <a:ext uri="{28A0092B-C50C-407E-A947-70E740481C1C}">
                <a14:useLocalDpi xmlns:a14="http://schemas.microsoft.com/office/drawing/2010/main" val="0"/>
              </a:ext>
            </a:extLst>
          </a:blip>
          <a:srcRect l="13626" t="376" r="40370" b="-376"/>
          <a:stretch/>
        </p:blipFill>
        <p:spPr bwMode="auto">
          <a:xfrm>
            <a:off x="20508619" y="1601044"/>
            <a:ext cx="3724340" cy="38565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Baclaran Church&quot;"/>
          <p:cNvPicPr>
            <a:picLocks noChangeAspect="1" noChangeArrowheads="1"/>
          </p:cNvPicPr>
          <p:nvPr/>
        </p:nvPicPr>
        <p:blipFill rotWithShape="1">
          <a:blip r:embed="rId3">
            <a:extLst>
              <a:ext uri="{28A0092B-C50C-407E-A947-70E740481C1C}">
                <a14:useLocalDpi xmlns:a14="http://schemas.microsoft.com/office/drawing/2010/main" val="0"/>
              </a:ext>
            </a:extLst>
          </a:blip>
          <a:srcRect l="16590" r="18852"/>
          <a:stretch/>
        </p:blipFill>
        <p:spPr bwMode="auto">
          <a:xfrm>
            <a:off x="15518229" y="1667135"/>
            <a:ext cx="3727714" cy="384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AMPA&quot;"/>
          <p:cNvPicPr>
            <a:picLocks noChangeAspect="1" noChangeArrowheads="1"/>
          </p:cNvPicPr>
          <p:nvPr/>
        </p:nvPicPr>
        <p:blipFill rotWithShape="1">
          <a:blip r:embed="rId4">
            <a:extLst>
              <a:ext uri="{28A0092B-C50C-407E-A947-70E740481C1C}">
                <a14:useLocalDpi xmlns:a14="http://schemas.microsoft.com/office/drawing/2010/main" val="0"/>
              </a:ext>
            </a:extLst>
          </a:blip>
          <a:srcRect l="22333" t="377" r="4806" b="-377"/>
          <a:stretch/>
        </p:blipFill>
        <p:spPr bwMode="auto">
          <a:xfrm>
            <a:off x="10570421" y="1664309"/>
            <a:ext cx="3740665" cy="385052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ird Sanctuary&quot;"/>
          <p:cNvPicPr>
            <a:picLocks noChangeAspect="1" noChangeArrowheads="1"/>
          </p:cNvPicPr>
          <p:nvPr/>
        </p:nvPicPr>
        <p:blipFill rotWithShape="1">
          <a:blip r:embed="rId5">
            <a:extLst>
              <a:ext uri="{28A0092B-C50C-407E-A947-70E740481C1C}">
                <a14:useLocalDpi xmlns:a14="http://schemas.microsoft.com/office/drawing/2010/main" val="0"/>
              </a:ext>
            </a:extLst>
          </a:blip>
          <a:srcRect l="21774" t="376" r="24136" b="-376"/>
          <a:stretch/>
        </p:blipFill>
        <p:spPr bwMode="auto">
          <a:xfrm>
            <a:off x="5676899" y="1601044"/>
            <a:ext cx="3713844" cy="38609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6317610" y="3352800"/>
            <a:ext cx="2440917"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Bird Sanctuary</a:t>
            </a:r>
            <a:endParaRPr lang="en-PH" sz="2495" b="1" dirty="0">
              <a:solidFill>
                <a:schemeClr val="bg1"/>
              </a:solidFill>
            </a:endParaRPr>
          </a:p>
        </p:txBody>
      </p:sp>
      <p:sp>
        <p:nvSpPr>
          <p:cNvPr id="13" name="Rectangle 12"/>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1374774" y="3254379"/>
            <a:ext cx="2272958" cy="493126"/>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DAMPA</a:t>
            </a:r>
            <a:endParaRPr lang="en-PH" sz="2495" b="1" dirty="0">
              <a:solidFill>
                <a:schemeClr val="bg1"/>
              </a:solidFill>
            </a:endParaRPr>
          </a:p>
        </p:txBody>
      </p:sp>
      <p:sp>
        <p:nvSpPr>
          <p:cNvPr id="16" name="Rectangle 15"/>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7" name="TextBox 16"/>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8" name="TextBox 17"/>
          <p:cNvSpPr txBox="1"/>
          <p:nvPr/>
        </p:nvSpPr>
        <p:spPr>
          <a:xfrm>
            <a:off x="15913135" y="3350429"/>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Baclaran</a:t>
            </a:r>
            <a:r>
              <a:rPr lang="en-PH" sz="2495" b="1" dirty="0" smtClean="0">
                <a:solidFill>
                  <a:schemeClr val="bg1"/>
                </a:solidFill>
              </a:rPr>
              <a:t> Church</a:t>
            </a:r>
            <a:endParaRPr lang="en-PH" sz="2495" b="1" dirty="0">
              <a:solidFill>
                <a:schemeClr val="bg1"/>
              </a:solidFill>
            </a:endParaRPr>
          </a:p>
        </p:txBody>
      </p:sp>
      <p:sp>
        <p:nvSpPr>
          <p:cNvPr id="19" name="Rectangle 18"/>
          <p:cNvSpPr/>
          <p:nvPr/>
        </p:nvSpPr>
        <p:spPr>
          <a:xfrm>
            <a:off x="20059751" y="1339168"/>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20" name="TextBox 19"/>
          <p:cNvSpPr txBox="1"/>
          <p:nvPr/>
        </p:nvSpPr>
        <p:spPr>
          <a:xfrm>
            <a:off x="21447655" y="5753526"/>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26" name="TextBox 25"/>
          <p:cNvSpPr txBox="1"/>
          <p:nvPr/>
        </p:nvSpPr>
        <p:spPr>
          <a:xfrm>
            <a:off x="21364459" y="3252413"/>
            <a:ext cx="1929857" cy="495092"/>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Solaire</a:t>
            </a:r>
            <a:endParaRPr lang="en-PH" sz="2495" b="1" dirty="0">
              <a:solidFill>
                <a:schemeClr val="bg1"/>
              </a:solidFill>
            </a:endParaRPr>
          </a:p>
        </p:txBody>
      </p:sp>
    </p:spTree>
    <p:extLst>
      <p:ext uri="{BB962C8B-B14F-4D97-AF65-F5344CB8AC3E}">
        <p14:creationId xmlns:p14="http://schemas.microsoft.com/office/powerpoint/2010/main" val="215512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result for The Bellevue Manila&quot;"/>
          <p:cNvPicPr>
            <a:picLocks noChangeAspect="1" noChangeArrowheads="1"/>
          </p:cNvPicPr>
          <p:nvPr/>
        </p:nvPicPr>
        <p:blipFill rotWithShape="1">
          <a:blip r:embed="rId2">
            <a:extLst>
              <a:ext uri="{28A0092B-C50C-407E-A947-70E740481C1C}">
                <a14:useLocalDpi xmlns:a14="http://schemas.microsoft.com/office/drawing/2010/main" val="0"/>
              </a:ext>
            </a:extLst>
          </a:blip>
          <a:srcRect l="11148" r="14595"/>
          <a:stretch/>
        </p:blipFill>
        <p:spPr bwMode="auto">
          <a:xfrm>
            <a:off x="15518230" y="1663509"/>
            <a:ext cx="3722270" cy="375946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Alabang Town Center&quot;"/>
          <p:cNvPicPr>
            <a:picLocks noChangeAspect="1" noChangeArrowheads="1"/>
          </p:cNvPicPr>
          <p:nvPr/>
        </p:nvPicPr>
        <p:blipFill rotWithShape="1">
          <a:blip r:embed="rId3">
            <a:extLst>
              <a:ext uri="{28A0092B-C50C-407E-A947-70E740481C1C}">
                <a14:useLocalDpi xmlns:a14="http://schemas.microsoft.com/office/drawing/2010/main" val="0"/>
              </a:ext>
            </a:extLst>
          </a:blip>
          <a:srcRect l="26530" r="18925"/>
          <a:stretch/>
        </p:blipFill>
        <p:spPr bwMode="auto">
          <a:xfrm>
            <a:off x="10623359" y="1617981"/>
            <a:ext cx="3733799" cy="38049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Effect>
                      <a14:saturation sat="200000"/>
                    </a14:imgEffect>
                  </a14:imgLayer>
                </a14:imgProps>
              </a:ext>
            </a:extLst>
          </a:blip>
          <a:srcRect r="35054"/>
          <a:stretch/>
        </p:blipFill>
        <p:spPr>
          <a:xfrm>
            <a:off x="5703881" y="1615556"/>
            <a:ext cx="3694119" cy="3807418"/>
          </a:xfrm>
          <a:prstGeom prst="rect">
            <a:avLst/>
          </a:prstGeom>
        </p:spPr>
      </p:pic>
      <p:sp>
        <p:nvSpPr>
          <p:cNvPr id="7" name="Rectangle 6"/>
          <p:cNvSpPr/>
          <p:nvPr/>
        </p:nvSpPr>
        <p:spPr>
          <a:xfrm>
            <a:off x="5238957"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8" name="TextBox 7"/>
          <p:cNvSpPr txBox="1"/>
          <p:nvPr/>
        </p:nvSpPr>
        <p:spPr>
          <a:xfrm>
            <a:off x="6626861"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9" name="TextBox 8"/>
          <p:cNvSpPr txBox="1"/>
          <p:nvPr/>
        </p:nvSpPr>
        <p:spPr>
          <a:xfrm>
            <a:off x="6032607" y="3281123"/>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smtClean="0">
                <a:solidFill>
                  <a:schemeClr val="bg1"/>
                </a:solidFill>
              </a:rPr>
              <a:t>Jamboree Lake</a:t>
            </a:r>
            <a:endParaRPr lang="en-PH" sz="2495" b="1" dirty="0">
              <a:solidFill>
                <a:schemeClr val="bg1"/>
              </a:solidFill>
            </a:endParaRPr>
          </a:p>
        </p:txBody>
      </p:sp>
      <p:sp>
        <p:nvSpPr>
          <p:cNvPr id="10" name="Rectangle 9"/>
          <p:cNvSpPr/>
          <p:nvPr/>
        </p:nvSpPr>
        <p:spPr>
          <a:xfrm>
            <a:off x="10179221"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1" name="TextBox 10"/>
          <p:cNvSpPr txBox="1"/>
          <p:nvPr/>
        </p:nvSpPr>
        <p:spPr>
          <a:xfrm>
            <a:off x="11567125"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2" name="TextBox 11"/>
          <p:cNvSpPr txBox="1"/>
          <p:nvPr/>
        </p:nvSpPr>
        <p:spPr>
          <a:xfrm>
            <a:off x="10969442" y="3281123"/>
            <a:ext cx="3041632"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err="1" smtClean="0">
                <a:solidFill>
                  <a:schemeClr val="bg1"/>
                </a:solidFill>
              </a:rPr>
              <a:t>Alabang</a:t>
            </a:r>
            <a:r>
              <a:rPr lang="en-PH" sz="2495" b="1" dirty="0" smtClean="0">
                <a:solidFill>
                  <a:schemeClr val="bg1"/>
                </a:solidFill>
              </a:rPr>
              <a:t> Town Center</a:t>
            </a:r>
            <a:endParaRPr lang="en-PH" sz="2495" b="1" dirty="0">
              <a:solidFill>
                <a:schemeClr val="bg1"/>
              </a:solidFill>
            </a:endParaRPr>
          </a:p>
        </p:txBody>
      </p:sp>
      <p:sp>
        <p:nvSpPr>
          <p:cNvPr id="13" name="Rectangle 12"/>
          <p:cNvSpPr/>
          <p:nvPr/>
        </p:nvSpPr>
        <p:spPr>
          <a:xfrm>
            <a:off x="15119486" y="1336334"/>
            <a:ext cx="4622077" cy="546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051" tIns="47525" rIns="95051" bIns="47525" numCol="1" spcCol="0" rtlCol="0" fromWordArt="0" anchor="ctr" anchorCtr="0" forceAA="0" compatLnSpc="1">
            <a:prstTxWarp prst="textNoShape">
              <a:avLst/>
            </a:prstTxWarp>
            <a:noAutofit/>
          </a:bodyPr>
          <a:lstStyle/>
          <a:p>
            <a:pPr algn="ctr"/>
            <a:endParaRPr lang="en-PH" sz="1871"/>
          </a:p>
        </p:txBody>
      </p:sp>
      <p:sp>
        <p:nvSpPr>
          <p:cNvPr id="14" name="TextBox 13"/>
          <p:cNvSpPr txBox="1"/>
          <p:nvPr/>
        </p:nvSpPr>
        <p:spPr>
          <a:xfrm>
            <a:off x="16507390" y="5793625"/>
            <a:ext cx="1763467" cy="69458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PH" sz="3742" b="1" dirty="0"/>
              <a:t>V I S I T</a:t>
            </a:r>
          </a:p>
        </p:txBody>
      </p:sp>
      <p:sp>
        <p:nvSpPr>
          <p:cNvPr id="15" name="TextBox 14"/>
          <p:cNvSpPr txBox="1"/>
          <p:nvPr/>
        </p:nvSpPr>
        <p:spPr>
          <a:xfrm>
            <a:off x="15913135" y="3350429"/>
            <a:ext cx="3034775" cy="476284"/>
          </a:xfrm>
          <a:prstGeom prst="rect">
            <a:avLst/>
          </a:prstGeom>
          <a:no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PH" sz="2495" b="1" dirty="0">
                <a:solidFill>
                  <a:schemeClr val="bg1"/>
                </a:solidFill>
              </a:rPr>
              <a:t>Bellevue Manila</a:t>
            </a:r>
            <a:endParaRPr lang="en-PH" sz="2495" b="1" dirty="0">
              <a:solidFill>
                <a:schemeClr val="bg1"/>
              </a:solidFill>
            </a:endParaRPr>
          </a:p>
        </p:txBody>
      </p:sp>
    </p:spTree>
    <p:extLst>
      <p:ext uri="{BB962C8B-B14F-4D97-AF65-F5344CB8AC3E}">
        <p14:creationId xmlns:p14="http://schemas.microsoft.com/office/powerpoint/2010/main" val="224437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onifacio Circle Monum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077" y="3766711"/>
            <a:ext cx="8316857" cy="65787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1283449" y="2804677"/>
            <a:ext cx="56345" cy="8419853"/>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12049309" y="3245465"/>
            <a:ext cx="18152313" cy="7995718"/>
          </a:xfrm>
          <a:prstGeom prst="rect">
            <a:avLst/>
          </a:prstGeom>
          <a:noFill/>
        </p:spPr>
        <p:txBody>
          <a:bodyPr wrap="square" rtlCol="0">
            <a:spAutoFit/>
          </a:bodyPr>
          <a:lstStyle/>
          <a:p>
            <a:r>
              <a:rPr lang="en-US" sz="2599" dirty="0">
                <a:latin typeface="SimSun-ExtB" panose="02010609060101010101" pitchFamily="49" charset="-122"/>
                <a:ea typeface="SimSun-ExtB" panose="02010609060101010101" pitchFamily="49" charset="-122"/>
              </a:rPr>
              <a:t>Andres </a:t>
            </a:r>
            <a:r>
              <a:rPr lang="en-US" sz="2599" dirty="0" err="1">
                <a:latin typeface="SimSun-ExtB" panose="02010609060101010101" pitchFamily="49" charset="-122"/>
                <a:ea typeface="SimSun-ExtB" panose="02010609060101010101" pitchFamily="49" charset="-122"/>
              </a:rPr>
              <a:t>Bonifacio</a:t>
            </a:r>
            <a:r>
              <a:rPr lang="en-US" sz="2599" dirty="0">
                <a:latin typeface="SimSun-ExtB" panose="02010609060101010101" pitchFamily="49" charset="-122"/>
                <a:ea typeface="SimSun-ExtB" panose="02010609060101010101" pitchFamily="49" charset="-122"/>
              </a:rPr>
              <a:t> Monument is a mural commemorate to the lifework of Gat. Andres </a:t>
            </a:r>
            <a:r>
              <a:rPr lang="en-US" sz="2599" dirty="0" err="1">
                <a:latin typeface="SimSun-ExtB" panose="02010609060101010101" pitchFamily="49" charset="-122"/>
                <a:ea typeface="SimSun-ExtB" panose="02010609060101010101" pitchFamily="49" charset="-122"/>
              </a:rPr>
              <a:t>Bonifacio</a:t>
            </a:r>
            <a:r>
              <a:rPr lang="en-US" sz="2599" dirty="0">
                <a:latin typeface="SimSun-ExtB" panose="02010609060101010101" pitchFamily="49" charset="-122"/>
                <a:ea typeface="SimSun-ExtB" panose="02010609060101010101" pitchFamily="49" charset="-122"/>
              </a:rPr>
              <a:t>. It was created by Guillermo E. Tolentino, one of the National Artists of the Philippines. The construction of national monument for Andres </a:t>
            </a:r>
            <a:r>
              <a:rPr lang="en-US" sz="2599" dirty="0" err="1">
                <a:latin typeface="SimSun-ExtB" panose="02010609060101010101" pitchFamily="49" charset="-122"/>
                <a:ea typeface="SimSun-ExtB" panose="02010609060101010101" pitchFamily="49" charset="-122"/>
              </a:rPr>
              <a:t>Bonifacio</a:t>
            </a:r>
            <a:r>
              <a:rPr lang="en-US" sz="2599" dirty="0">
                <a:latin typeface="SimSun-ExtB" panose="02010609060101010101" pitchFamily="49" charset="-122"/>
                <a:ea typeface="SimSun-ExtB" panose="02010609060101010101" pitchFamily="49" charset="-122"/>
              </a:rPr>
              <a:t> was led by former </a:t>
            </a:r>
            <a:r>
              <a:rPr lang="en-US" sz="2599" dirty="0" err="1">
                <a:latin typeface="SimSun-ExtB" panose="02010609060101010101" pitchFamily="49" charset="-122"/>
                <a:ea typeface="SimSun-ExtB" panose="02010609060101010101" pitchFamily="49" charset="-122"/>
              </a:rPr>
              <a:t>Katipuneros</a:t>
            </a:r>
            <a:r>
              <a:rPr lang="en-US" sz="2599" dirty="0">
                <a:latin typeface="SimSun-ExtB" panose="02010609060101010101" pitchFamily="49" charset="-122"/>
                <a:ea typeface="SimSun-ExtB" panose="02010609060101010101" pitchFamily="49" charset="-122"/>
              </a:rPr>
              <a:t>, particularly </a:t>
            </a:r>
            <a:r>
              <a:rPr lang="en-US" sz="2599" dirty="0" err="1">
                <a:latin typeface="SimSun-ExtB" panose="02010609060101010101" pitchFamily="49" charset="-122"/>
                <a:ea typeface="SimSun-ExtB" panose="02010609060101010101" pitchFamily="49" charset="-122"/>
              </a:rPr>
              <a:t>Bonifacio’s</a:t>
            </a:r>
            <a:r>
              <a:rPr lang="en-US" sz="2599" dirty="0">
                <a:latin typeface="SimSun-ExtB" panose="02010609060101010101" pitchFamily="49" charset="-122"/>
                <a:ea typeface="SimSun-ExtB" panose="02010609060101010101" pitchFamily="49" charset="-122"/>
              </a:rPr>
              <a:t> friend and comrade, Guillermo </a:t>
            </a:r>
            <a:r>
              <a:rPr lang="en-US" sz="2599" dirty="0" err="1">
                <a:latin typeface="SimSun-ExtB" panose="02010609060101010101" pitchFamily="49" charset="-122"/>
                <a:ea typeface="SimSun-ExtB" panose="02010609060101010101" pitchFamily="49" charset="-122"/>
              </a:rPr>
              <a:t>Masangkay</a:t>
            </a:r>
            <a:r>
              <a:rPr lang="en-US" sz="2599" dirty="0">
                <a:latin typeface="SimSun-ExtB" panose="02010609060101010101" pitchFamily="49" charset="-122"/>
                <a:ea typeface="SimSun-ExtB" panose="02010609060101010101" pitchFamily="49" charset="-122"/>
              </a:rPr>
              <a:t>. On February 23, 1918, Act No. 2760 was passed by the Philippine Legislature approving the erection of a national monument in memory of Andres </a:t>
            </a:r>
            <a:r>
              <a:rPr lang="en-US" sz="2599" dirty="0" err="1">
                <a:latin typeface="SimSun-ExtB" panose="02010609060101010101" pitchFamily="49" charset="-122"/>
                <a:ea typeface="SimSun-ExtB" panose="02010609060101010101" pitchFamily="49" charset="-122"/>
              </a:rPr>
              <a:t>Bonifacio</a:t>
            </a:r>
            <a:r>
              <a:rPr lang="en-US" sz="2599" dirty="0">
                <a:latin typeface="SimSun-ExtB" panose="02010609060101010101" pitchFamily="49" charset="-122"/>
                <a:ea typeface="SimSun-ExtB" panose="02010609060101010101" pitchFamily="49" charset="-122"/>
              </a:rPr>
              <a:t>. Eight years later, on 29 August 1930, a jury created to select the best design for a monument to honor the Great Plebeian convened. It was headed by Architect Andres Luna de San Pedro and was composed of sculptor Vicente Francisco and Architect Tomas </a:t>
            </a:r>
            <a:r>
              <a:rPr lang="en-US" sz="2599" dirty="0" err="1">
                <a:latin typeface="SimSun-ExtB" panose="02010609060101010101" pitchFamily="49" charset="-122"/>
                <a:ea typeface="SimSun-ExtB" panose="02010609060101010101" pitchFamily="49" charset="-122"/>
              </a:rPr>
              <a:t>Mapua</a:t>
            </a:r>
            <a:r>
              <a:rPr lang="en-US" sz="2599" dirty="0">
                <a:latin typeface="SimSun-ExtB" panose="02010609060101010101" pitchFamily="49" charset="-122"/>
                <a:ea typeface="SimSun-ExtB" panose="02010609060101010101" pitchFamily="49" charset="-122"/>
              </a:rPr>
              <a:t>. Painter and Director of the UP College of Fine Arts Fabian </a:t>
            </a:r>
            <a:r>
              <a:rPr lang="en-US" sz="2599" dirty="0" err="1">
                <a:latin typeface="SimSun-ExtB" panose="02010609060101010101" pitchFamily="49" charset="-122"/>
                <a:ea typeface="SimSun-ExtB" panose="02010609060101010101" pitchFamily="49" charset="-122"/>
              </a:rPr>
              <a:t>dela</a:t>
            </a:r>
            <a:r>
              <a:rPr lang="en-US" sz="2599" dirty="0">
                <a:latin typeface="SimSun-ExtB" panose="02010609060101010101" pitchFamily="49" charset="-122"/>
                <a:ea typeface="SimSun-ExtB" panose="02010609060101010101" pitchFamily="49" charset="-122"/>
              </a:rPr>
              <a:t> Rosa was supposed to preside in the deliberation but later declined to ensure fairness when he learned that one of his colleagues from his college was one of the competitors.</a:t>
            </a:r>
            <a:br>
              <a:rPr lang="en-US" sz="2599" dirty="0">
                <a:latin typeface="SimSun-ExtB" panose="02010609060101010101" pitchFamily="49" charset="-122"/>
                <a:ea typeface="SimSun-ExtB" panose="02010609060101010101" pitchFamily="49" charset="-122"/>
              </a:rPr>
            </a:br>
            <a:endParaRPr lang="en-US" sz="2599" dirty="0">
              <a:latin typeface="SimSun-ExtB" panose="02010609060101010101" pitchFamily="49" charset="-122"/>
              <a:ea typeface="SimSun-ExtB" panose="02010609060101010101" pitchFamily="49" charset="-122"/>
            </a:endParaRPr>
          </a:p>
          <a:p>
            <a:r>
              <a:rPr lang="en-US" sz="2599" dirty="0">
                <a:latin typeface="SimSun-ExtB" panose="02010609060101010101" pitchFamily="49" charset="-122"/>
                <a:ea typeface="SimSun-ExtB" panose="02010609060101010101" pitchFamily="49" charset="-122"/>
              </a:rPr>
              <a:t>The chosen design was National Artist Guillermo Tolentino's design which consists of a 45-foot pylon topped by the winged figure of victory. At its base is a platform-like structure with figures symbolized the Philippine Revolution. The pylon is composed of five parts which correspond to the five aspects of the </a:t>
            </a:r>
            <a:r>
              <a:rPr lang="en-US" sz="2599" dirty="0" err="1">
                <a:latin typeface="SimSun-ExtB" panose="02010609060101010101" pitchFamily="49" charset="-122"/>
                <a:ea typeface="SimSun-ExtB" panose="02010609060101010101" pitchFamily="49" charset="-122"/>
              </a:rPr>
              <a:t>Katipunan-Kataastaasan</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Kagalanggalang</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na</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Katipunan</a:t>
            </a:r>
            <a:r>
              <a:rPr lang="en-US" sz="2599" dirty="0">
                <a:latin typeface="SimSun-ExtB" panose="02010609060101010101" pitchFamily="49" charset="-122"/>
                <a:ea typeface="SimSun-ExtB" panose="02010609060101010101" pitchFamily="49" charset="-122"/>
              </a:rPr>
              <a:t> ng </a:t>
            </a:r>
            <a:r>
              <a:rPr lang="en-US" sz="2599" dirty="0" err="1">
                <a:latin typeface="SimSun-ExtB" panose="02010609060101010101" pitchFamily="49" charset="-122"/>
                <a:ea typeface="SimSun-ExtB" panose="02010609060101010101" pitchFamily="49" charset="-122"/>
              </a:rPr>
              <a:t>mga</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Anak</a:t>
            </a:r>
            <a:r>
              <a:rPr lang="en-US" sz="2599" dirty="0">
                <a:latin typeface="SimSun-ExtB" panose="02010609060101010101" pitchFamily="49" charset="-122"/>
                <a:ea typeface="SimSun-ExtB" panose="02010609060101010101" pitchFamily="49" charset="-122"/>
              </a:rPr>
              <a:t> ng Bayan (KKK). The monument stands on a base in the shape of an octagon whose eight sides symbolize the first eight provinces placed under martial law for revolting against Spain and the eight rays in the Philippine flag. There are three steps leading to the monument, representing the three centuries of Spanish rule.</a:t>
            </a:r>
          </a:p>
          <a:p>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2055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0781081" y="3078685"/>
            <a:ext cx="8566357" cy="8754"/>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11185575" y="3415962"/>
            <a:ext cx="7757370" cy="5085288"/>
          </a:xfrm>
          <a:prstGeom prst="rect">
            <a:avLst/>
          </a:prstGeom>
          <a:noFill/>
        </p:spPr>
        <p:txBody>
          <a:bodyPr wrap="square" rtlCol="0">
            <a:spAutoFit/>
          </a:bodyPr>
          <a:lstStyle/>
          <a:p>
            <a:r>
              <a:rPr lang="en-US" sz="2599" dirty="0" err="1">
                <a:latin typeface="SimSun-ExtB" panose="02010609060101010101" pitchFamily="49" charset="-122"/>
                <a:ea typeface="SimSun-ExtB" panose="02010609060101010101" pitchFamily="49" charset="-122"/>
              </a:rPr>
              <a:t>Museo</a:t>
            </a:r>
            <a:r>
              <a:rPr lang="en-US" sz="2599" dirty="0">
                <a:latin typeface="SimSun-ExtB" panose="02010609060101010101" pitchFamily="49" charset="-122"/>
                <a:ea typeface="SimSun-ExtB" panose="02010609060101010101" pitchFamily="49" charset="-122"/>
              </a:rPr>
              <a:t> ng Valenzuela is one of the city’s main historical and cultural landmarks, and houses a vast collection of artifacts and memorabilia that traces Valenzuela’s rich history and immense progress. The sprawling  </a:t>
            </a:r>
            <a:r>
              <a:rPr lang="en-US" sz="2599" dirty="0" err="1">
                <a:latin typeface="SimSun-ExtB" panose="02010609060101010101" pitchFamily="49" charset="-122"/>
                <a:ea typeface="SimSun-ExtB" panose="02010609060101010101" pitchFamily="49" charset="-122"/>
              </a:rPr>
              <a:t>Museo</a:t>
            </a:r>
            <a:r>
              <a:rPr lang="en-US" sz="2599" dirty="0">
                <a:latin typeface="SimSun-ExtB" panose="02010609060101010101" pitchFamily="49" charset="-122"/>
                <a:ea typeface="SimSun-ExtB" panose="02010609060101010101" pitchFamily="49" charset="-122"/>
              </a:rPr>
              <a:t>, with its impressive architecture and preserved Spanish aesthetics, is a shining symbol of Valenzuela’s heritage, and is likewise a choice venue for cultural and artistic events, as well as public seminars and conventions.</a:t>
            </a: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416785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06479" y="809733"/>
            <a:ext cx="16802526" cy="12049988"/>
          </a:xfrm>
          <a:prstGeom prst="rect">
            <a:avLst/>
          </a:prstGeom>
          <a:noFill/>
          <a:ln w="1238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sz="1871"/>
          </a:p>
        </p:txBody>
      </p:sp>
      <p:pic>
        <p:nvPicPr>
          <p:cNvPr id="5122" name="Picture 2" descr="http://www.valenzuela.gov.ph/ckuploads/images/FatimaShrine_20110224_2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949" y="3438640"/>
            <a:ext cx="10138751" cy="67921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913341" y="1974872"/>
            <a:ext cx="9318624" cy="2174857"/>
          </a:xfrm>
          <a:prstGeom prst="rect">
            <a:avLst/>
          </a:prstGeom>
          <a:noFill/>
        </p:spPr>
        <p:txBody>
          <a:bodyPr wrap="square" rtlCol="0">
            <a:spAutoFit/>
          </a:bodyPr>
          <a:lstStyle/>
          <a:p>
            <a:pPr algn="r"/>
            <a:r>
              <a:rPr lang="en-US" sz="2599" dirty="0">
                <a:latin typeface="SimSun-ExtB" panose="02010609060101010101" pitchFamily="49" charset="-122"/>
                <a:ea typeface="SimSun-ExtB" panose="02010609060101010101" pitchFamily="49" charset="-122"/>
              </a:rPr>
              <a:t>Located near the Our Lady of Fatima University, this shrine is the center of the Philippine Fatima apostolate. It was declared a tourist site in 1982 by the Department of Tourism, and most recently, it was declared a pilgrimage site by the Diocese of </a:t>
            </a:r>
            <a:r>
              <a:rPr lang="en-US" sz="2599" dirty="0" err="1">
                <a:latin typeface="SimSun-ExtB" panose="02010609060101010101" pitchFamily="49" charset="-122"/>
                <a:ea typeface="SimSun-ExtB" panose="02010609060101010101" pitchFamily="49" charset="-122"/>
              </a:rPr>
              <a:t>Malolos</a:t>
            </a:r>
            <a:r>
              <a:rPr lang="en-US" sz="2599" dirty="0">
                <a:latin typeface="SimSun-ExtB" panose="02010609060101010101" pitchFamily="49" charset="-122"/>
                <a:ea typeface="SimSun-ExtB" panose="02010609060101010101" pitchFamily="49" charset="-122"/>
              </a:rPr>
              <a:t>.</a:t>
            </a:r>
            <a:endParaRPr lang="en-PH" sz="2599" dirty="0">
              <a:latin typeface="SimSun-ExtB" panose="02010609060101010101" pitchFamily="49" charset="-122"/>
              <a:ea typeface="SimSun-ExtB" panose="02010609060101010101" pitchFamily="49" charset="-122"/>
            </a:endParaRPr>
          </a:p>
        </p:txBody>
      </p:sp>
      <p:sp>
        <p:nvSpPr>
          <p:cNvPr id="6" name="TextBox 5"/>
          <p:cNvSpPr txBox="1"/>
          <p:nvPr/>
        </p:nvSpPr>
        <p:spPr>
          <a:xfrm>
            <a:off x="15913341" y="6017601"/>
            <a:ext cx="9318624" cy="4892108"/>
          </a:xfrm>
          <a:prstGeom prst="rect">
            <a:avLst/>
          </a:prstGeom>
          <a:noFill/>
        </p:spPr>
        <p:txBody>
          <a:bodyPr wrap="square" rtlCol="0">
            <a:spAutoFit/>
          </a:bodyPr>
          <a:lstStyle/>
          <a:p>
            <a:pPr algn="r"/>
            <a:r>
              <a:rPr lang="en-US" sz="2599" dirty="0">
                <a:solidFill>
                  <a:schemeClr val="tx1">
                    <a:lumMod val="95000"/>
                    <a:lumOff val="5000"/>
                  </a:schemeClr>
                </a:solidFill>
                <a:latin typeface="SimSun-ExtB" panose="02010609060101010101" pitchFamily="49" charset="-122"/>
                <a:ea typeface="SimSun-ExtB" panose="02010609060101010101" pitchFamily="49" charset="-122"/>
              </a:rPr>
              <a:t>The National Shrine and Parish of Our Lady of Fatima  is a parish church and national shrine in the Diocese of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Malolos</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in the Philippines. It serves as a Philippine apostolate of Our Lady of Fatima in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Fátima</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Portugal, which is recognized by the Roman Catholic Church in the Philippines. The shrine is located near the Our Lady of Fatima University campus in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Marulas</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Valenzuela City in Metro Manila,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Philippines.The</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shrine is one of the three major pilgrimage sites in the Diocese of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Malolos</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with the National Shrine of St. Anne in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Hagonoy</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and the National Shrine of Divine Mercy in </a:t>
            </a:r>
            <a:r>
              <a:rPr lang="en-US" sz="2599" dirty="0" err="1">
                <a:solidFill>
                  <a:schemeClr val="tx1">
                    <a:lumMod val="95000"/>
                    <a:lumOff val="5000"/>
                  </a:schemeClr>
                </a:solidFill>
                <a:latin typeface="SimSun-ExtB" panose="02010609060101010101" pitchFamily="49" charset="-122"/>
                <a:ea typeface="SimSun-ExtB" panose="02010609060101010101" pitchFamily="49" charset="-122"/>
              </a:rPr>
              <a:t>Marilao</a:t>
            </a:r>
            <a:r>
              <a:rPr lang="en-US" sz="2599" dirty="0">
                <a:solidFill>
                  <a:schemeClr val="tx1">
                    <a:lumMod val="95000"/>
                    <a:lumOff val="5000"/>
                  </a:schemeClr>
                </a:solidFill>
                <a:latin typeface="SimSun-ExtB" panose="02010609060101010101" pitchFamily="49" charset="-122"/>
                <a:ea typeface="SimSun-ExtB" panose="02010609060101010101" pitchFamily="49" charset="-122"/>
              </a:rPr>
              <a:t> as the other sites.</a:t>
            </a:r>
          </a:p>
        </p:txBody>
      </p:sp>
    </p:spTree>
    <p:extLst>
      <p:ext uri="{BB962C8B-B14F-4D97-AF65-F5344CB8AC3E}">
        <p14:creationId xmlns:p14="http://schemas.microsoft.com/office/powerpoint/2010/main" val="279868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39556" y="3446626"/>
            <a:ext cx="15852018" cy="10455587"/>
          </a:xfrm>
          <a:prstGeom prst="rect">
            <a:avLst/>
          </a:pr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pic>
        <p:nvPicPr>
          <p:cNvPr id="7170" name="Picture 2" descr="http://www.valenzuela.gov.ph/ckuploads/images/ArkongBato1960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473" y="5347643"/>
            <a:ext cx="10960781" cy="704315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5847681" y="993702"/>
            <a:ext cx="2176970" cy="306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4" name="Rectangle 13"/>
          <p:cNvSpPr/>
          <p:nvPr/>
        </p:nvSpPr>
        <p:spPr>
          <a:xfrm>
            <a:off x="25847680" y="13288981"/>
            <a:ext cx="2176970" cy="306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5" name="Rectangle 14"/>
          <p:cNvSpPr/>
          <p:nvPr/>
        </p:nvSpPr>
        <p:spPr>
          <a:xfrm>
            <a:off x="9106480" y="993702"/>
            <a:ext cx="2176970" cy="306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6" name="Rectangle 15"/>
          <p:cNvSpPr/>
          <p:nvPr/>
        </p:nvSpPr>
        <p:spPr>
          <a:xfrm>
            <a:off x="9551071" y="13124841"/>
            <a:ext cx="2176970" cy="306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871"/>
          </a:p>
        </p:txBody>
      </p:sp>
      <p:sp>
        <p:nvSpPr>
          <p:cNvPr id="13" name="TextBox 12"/>
          <p:cNvSpPr txBox="1"/>
          <p:nvPr/>
        </p:nvSpPr>
        <p:spPr>
          <a:xfrm>
            <a:off x="16247449" y="5973876"/>
            <a:ext cx="9600231" cy="5708953"/>
          </a:xfrm>
          <a:prstGeom prst="rect">
            <a:avLst/>
          </a:prstGeom>
          <a:noFill/>
        </p:spPr>
        <p:txBody>
          <a:bodyPr wrap="square" rtlCol="0">
            <a:spAutoFit/>
          </a:bodyPr>
          <a:lstStyle/>
          <a:p>
            <a:pPr>
              <a:lnSpc>
                <a:spcPct val="150000"/>
              </a:lnSpc>
            </a:pPr>
            <a:r>
              <a:rPr lang="en-US" sz="2599" dirty="0">
                <a:latin typeface="SimSun-ExtB" panose="02010609060101010101" pitchFamily="49" charset="-122"/>
                <a:ea typeface="SimSun-ExtB" panose="02010609060101010101" pitchFamily="49" charset="-122"/>
              </a:rPr>
              <a:t>This stone arc, found along M.H. Del </a:t>
            </a:r>
            <a:r>
              <a:rPr lang="en-US" sz="2599" dirty="0" err="1">
                <a:latin typeface="SimSun-ExtB" panose="02010609060101010101" pitchFamily="49" charset="-122"/>
                <a:ea typeface="SimSun-ExtB" panose="02010609060101010101" pitchFamily="49" charset="-122"/>
              </a:rPr>
              <a:t>Pilar</a:t>
            </a:r>
            <a:r>
              <a:rPr lang="en-US" sz="2599" dirty="0">
                <a:latin typeface="SimSun-ExtB" panose="02010609060101010101" pitchFamily="49" charset="-122"/>
                <a:ea typeface="SimSun-ExtB" panose="02010609060101010101" pitchFamily="49" charset="-122"/>
              </a:rPr>
              <a:t> Street, was built by the Americans in 1910, and served as the boundary between Rizal and </a:t>
            </a:r>
            <a:r>
              <a:rPr lang="en-US" sz="2599" dirty="0" err="1">
                <a:latin typeface="SimSun-ExtB" panose="02010609060101010101" pitchFamily="49" charset="-122"/>
                <a:ea typeface="SimSun-ExtB" panose="02010609060101010101" pitchFamily="49" charset="-122"/>
              </a:rPr>
              <a:t>Bulacan</a:t>
            </a:r>
            <a:r>
              <a:rPr lang="en-US" sz="2599" dirty="0">
                <a:latin typeface="SimSun-ExtB" panose="02010609060101010101" pitchFamily="49" charset="-122"/>
                <a:ea typeface="SimSun-ExtB" panose="02010609060101010101" pitchFamily="49" charset="-122"/>
              </a:rPr>
              <a:t> province. Before the existence  of MacArthur Highway and NLEX, Valenzuela was already the gateway to the north, albeit with M.H. Del </a:t>
            </a:r>
            <a:r>
              <a:rPr lang="en-US" sz="2599" dirty="0" err="1">
                <a:latin typeface="SimSun-ExtB" panose="02010609060101010101" pitchFamily="49" charset="-122"/>
                <a:ea typeface="SimSun-ExtB" panose="02010609060101010101" pitchFamily="49" charset="-122"/>
              </a:rPr>
              <a:t>Pilar</a:t>
            </a:r>
            <a:r>
              <a:rPr lang="en-US" sz="2599" dirty="0">
                <a:latin typeface="SimSun-ExtB" panose="02010609060101010101" pitchFamily="49" charset="-122"/>
                <a:ea typeface="SimSun-ExtB" panose="02010609060101010101" pitchFamily="49" charset="-122"/>
              </a:rPr>
              <a:t> being the main road to Northern Luzon. Today, the </a:t>
            </a:r>
            <a:r>
              <a:rPr lang="en-US" sz="2599" dirty="0" err="1">
                <a:latin typeface="SimSun-ExtB" panose="02010609060101010101" pitchFamily="49" charset="-122"/>
                <a:ea typeface="SimSun-ExtB" panose="02010609060101010101" pitchFamily="49" charset="-122"/>
              </a:rPr>
              <a:t>Arkong</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Bato</a:t>
            </a:r>
            <a:r>
              <a:rPr lang="en-US" sz="2599" dirty="0">
                <a:latin typeface="SimSun-ExtB" panose="02010609060101010101" pitchFamily="49" charset="-122"/>
                <a:ea typeface="SimSun-ExtB" panose="02010609060101010101" pitchFamily="49" charset="-122"/>
              </a:rPr>
              <a:t> marks the boundary between Barangay </a:t>
            </a:r>
            <a:r>
              <a:rPr lang="en-US" sz="2599" dirty="0" err="1">
                <a:latin typeface="SimSun-ExtB" panose="02010609060101010101" pitchFamily="49" charset="-122"/>
                <a:ea typeface="SimSun-ExtB" panose="02010609060101010101" pitchFamily="49" charset="-122"/>
              </a:rPr>
              <a:t>Santulan</a:t>
            </a:r>
            <a:r>
              <a:rPr lang="en-US" sz="2599" dirty="0">
                <a:latin typeface="SimSun-ExtB" panose="02010609060101010101" pitchFamily="49" charset="-122"/>
                <a:ea typeface="SimSun-ExtB" panose="02010609060101010101" pitchFamily="49" charset="-122"/>
              </a:rPr>
              <a:t> in </a:t>
            </a:r>
            <a:r>
              <a:rPr lang="en-US" sz="2599" dirty="0" err="1">
                <a:latin typeface="SimSun-ExtB" panose="02010609060101010101" pitchFamily="49" charset="-122"/>
                <a:ea typeface="SimSun-ExtB" panose="02010609060101010101" pitchFamily="49" charset="-122"/>
              </a:rPr>
              <a:t>Malabon</a:t>
            </a:r>
            <a:r>
              <a:rPr lang="en-US" sz="2599" dirty="0">
                <a:latin typeface="SimSun-ExtB" panose="02010609060101010101" pitchFamily="49" charset="-122"/>
                <a:ea typeface="SimSun-ExtB" panose="02010609060101010101" pitchFamily="49" charset="-122"/>
              </a:rPr>
              <a:t> and the arch’s namesake, Barangay </a:t>
            </a:r>
            <a:r>
              <a:rPr lang="en-US" sz="2599" dirty="0" err="1">
                <a:latin typeface="SimSun-ExtB" panose="02010609060101010101" pitchFamily="49" charset="-122"/>
                <a:ea typeface="SimSun-ExtB" panose="02010609060101010101" pitchFamily="49" charset="-122"/>
              </a:rPr>
              <a:t>Arkong</a:t>
            </a:r>
            <a:r>
              <a:rPr lang="en-US" sz="2599" dirty="0">
                <a:latin typeface="SimSun-ExtB" panose="02010609060101010101" pitchFamily="49" charset="-122"/>
                <a:ea typeface="SimSun-ExtB" panose="02010609060101010101" pitchFamily="49" charset="-122"/>
              </a:rPr>
              <a:t> </a:t>
            </a:r>
            <a:r>
              <a:rPr lang="en-US" sz="2599" dirty="0" err="1">
                <a:latin typeface="SimSun-ExtB" panose="02010609060101010101" pitchFamily="49" charset="-122"/>
                <a:ea typeface="SimSun-ExtB" panose="02010609060101010101" pitchFamily="49" charset="-122"/>
              </a:rPr>
              <a:t>Bato</a:t>
            </a:r>
            <a:r>
              <a:rPr lang="en-US" sz="2599" dirty="0">
                <a:latin typeface="SimSun-ExtB" panose="02010609060101010101" pitchFamily="49" charset="-122"/>
                <a:ea typeface="SimSun-ExtB" panose="02010609060101010101" pitchFamily="49" charset="-122"/>
              </a:rPr>
              <a:t> in Valenzuela.</a:t>
            </a:r>
            <a:endParaRPr lang="en-PH" sz="2599"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8646212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9378</TotalTime>
  <Words>4502</Words>
  <Application>Microsoft Office PowerPoint</Application>
  <PresentationFormat>Custom</PresentationFormat>
  <Paragraphs>258</Paragraphs>
  <Slides>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SimSun-ExtB</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alen acot</dc:creator>
  <cp:lastModifiedBy>alen acot</cp:lastModifiedBy>
  <cp:revision>101</cp:revision>
  <dcterms:created xsi:type="dcterms:W3CDTF">2019-10-10T05:26:27Z</dcterms:created>
  <dcterms:modified xsi:type="dcterms:W3CDTF">2019-11-01T14:00:57Z</dcterms:modified>
</cp:coreProperties>
</file>